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sldIdLst>
    <p:sldId id="256" r:id="rId2"/>
    <p:sldId id="258" r:id="rId3"/>
    <p:sldId id="259" r:id="rId4"/>
    <p:sldId id="260" r:id="rId5"/>
    <p:sldId id="261" r:id="rId6"/>
    <p:sldId id="262" r:id="rId7"/>
    <p:sldId id="263" r:id="rId8"/>
    <p:sldId id="264" r:id="rId9"/>
    <p:sldId id="265" r:id="rId10"/>
    <p:sldId id="266" r:id="rId11"/>
    <p:sldId id="267"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7EC1334B-E579-440E-B6A9-90BB04B71249}">
          <p14:sldIdLst>
            <p14:sldId id="256"/>
            <p14:sldId id="258"/>
            <p14:sldId id="259"/>
            <p14:sldId id="260"/>
            <p14:sldId id="261"/>
            <p14:sldId id="262"/>
            <p14:sldId id="263"/>
            <p14:sldId id="264"/>
            <p14:sldId id="265"/>
            <p14:sldId id="266"/>
            <p14:sldId id="267"/>
          </p14:sldIdLst>
        </p14:section>
        <p14:section name="Untitled Section" id="{25E4055A-976B-490F-A87E-A8C21E890931}">
          <p14:sldIdLst>
            <p14:sldId id="274"/>
            <p14:sldId id="275"/>
            <p14:sldId id="276"/>
            <p14:sldId id="277"/>
            <p14:sldId id="278"/>
            <p14:sldId id="279"/>
            <p14:sldId id="280"/>
            <p14:sldId id="281"/>
            <p14:sldId id="282"/>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4" autoAdjust="0"/>
    <p:restoredTop sz="94660"/>
  </p:normalViewPr>
  <p:slideViewPr>
    <p:cSldViewPr snapToGrid="0">
      <p:cViewPr varScale="1">
        <p:scale>
          <a:sx n="78" d="100"/>
          <a:sy n="78" d="100"/>
        </p:scale>
        <p:origin x="-60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4000608-3715-4B37-8699-8469D85E1388}" type="datetimeFigureOut">
              <a:rPr lang="en-US" smtClean="0"/>
              <a:pPr/>
              <a:t>7/30/2008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6E1145A-B223-487E-AF0C-3D44E939EED3}"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1910544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00608-3715-4B37-8699-8469D85E1388}" type="datetimeFigureOut">
              <a:rPr lang="en-US" smtClean="0"/>
              <a:pPr/>
              <a:t>7/30/2008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1145A-B223-487E-AF0C-3D44E939EED3}" type="slidenum">
              <a:rPr lang="en-US" smtClean="0"/>
              <a:pPr/>
              <a:t>‹#›</a:t>
            </a:fld>
            <a:endParaRPr lang="en-US"/>
          </a:p>
        </p:txBody>
      </p:sp>
    </p:spTree>
    <p:extLst>
      <p:ext uri="{BB962C8B-B14F-4D97-AF65-F5344CB8AC3E}">
        <p14:creationId xmlns="" xmlns:p14="http://schemas.microsoft.com/office/powerpoint/2010/main" val="35673934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00608-3715-4B37-8699-8469D85E1388}" type="datetimeFigureOut">
              <a:rPr lang="en-US" smtClean="0"/>
              <a:pPr/>
              <a:t>7/30/2008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1345651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00608-3715-4B37-8699-8469D85E1388}" type="datetimeFigureOut">
              <a:rPr lang="en-US" smtClean="0"/>
              <a:pPr/>
              <a:t>7/30/2008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767263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00608-3715-4B37-8699-8469D85E1388}" type="datetimeFigureOut">
              <a:rPr lang="en-US" smtClean="0"/>
              <a:pPr/>
              <a:t>7/30/2008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pPr/>
              <a:t>‹#›</a:t>
            </a:fld>
            <a:endParaRPr lang="en-US"/>
          </a:p>
        </p:txBody>
      </p:sp>
    </p:spTree>
    <p:extLst>
      <p:ext uri="{BB962C8B-B14F-4D97-AF65-F5344CB8AC3E}">
        <p14:creationId xmlns="" xmlns:p14="http://schemas.microsoft.com/office/powerpoint/2010/main" val="198697863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00608-3715-4B37-8699-8469D85E1388}" type="datetimeFigureOut">
              <a:rPr lang="en-US" smtClean="0"/>
              <a:pPr/>
              <a:t>7/30/2008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65692627"/>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00608-3715-4B37-8699-8469D85E1388}" type="datetimeFigureOut">
              <a:rPr lang="en-US" smtClean="0"/>
              <a:pPr/>
              <a:t>7/30/2008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51584572"/>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000608-3715-4B37-8699-8469D85E1388}" type="datetimeFigureOut">
              <a:rPr lang="en-US" smtClean="0"/>
              <a:pPr/>
              <a:t>7/30/2008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2658711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000608-3715-4B37-8699-8469D85E1388}" type="datetimeFigureOut">
              <a:rPr lang="en-US" smtClean="0"/>
              <a:pPr/>
              <a:t>7/30/2008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10701067"/>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000608-3715-4B37-8699-8469D85E1388}" type="datetimeFigureOut">
              <a:rPr lang="en-US" smtClean="0"/>
              <a:pPr/>
              <a:t>7/30/2008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pPr/>
              <a:t>‹#›</a:t>
            </a:fld>
            <a:endParaRPr lang="en-US"/>
          </a:p>
        </p:txBody>
      </p:sp>
    </p:spTree>
    <p:extLst>
      <p:ext uri="{BB962C8B-B14F-4D97-AF65-F5344CB8AC3E}">
        <p14:creationId xmlns="" xmlns:p14="http://schemas.microsoft.com/office/powerpoint/2010/main" val="144420139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00608-3715-4B37-8699-8469D85E1388}" type="datetimeFigureOut">
              <a:rPr lang="en-US" smtClean="0"/>
              <a:pPr/>
              <a:t>7/30/2008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73549342"/>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000608-3715-4B37-8699-8469D85E1388}" type="datetimeFigureOut">
              <a:rPr lang="en-US" smtClean="0"/>
              <a:pPr/>
              <a:t>7/30/2008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1145A-B223-487E-AF0C-3D44E939EED3}" type="slidenum">
              <a:rPr lang="en-US" smtClean="0"/>
              <a:pPr/>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1958017"/>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000608-3715-4B37-8699-8469D85E1388}" type="datetimeFigureOut">
              <a:rPr lang="en-US" smtClean="0"/>
              <a:pPr/>
              <a:t>7/30/2008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1145A-B223-487E-AF0C-3D44E939EED3}"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9532957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000608-3715-4B37-8699-8469D85E1388}" type="datetimeFigureOut">
              <a:rPr lang="en-US" smtClean="0"/>
              <a:pPr/>
              <a:t>7/30/2008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1145A-B223-487E-AF0C-3D44E939EED3}"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859237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00608-3715-4B37-8699-8469D85E1388}" type="datetimeFigureOut">
              <a:rPr lang="en-US" smtClean="0"/>
              <a:pPr/>
              <a:t>7/30/2008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1145A-B223-487E-AF0C-3D44E939EED3}" type="slidenum">
              <a:rPr lang="en-US" smtClean="0"/>
              <a:pPr/>
              <a:t>‹#›</a:t>
            </a:fld>
            <a:endParaRPr lang="en-US"/>
          </a:p>
        </p:txBody>
      </p:sp>
    </p:spTree>
    <p:extLst>
      <p:ext uri="{BB962C8B-B14F-4D97-AF65-F5344CB8AC3E}">
        <p14:creationId xmlns="" xmlns:p14="http://schemas.microsoft.com/office/powerpoint/2010/main" val="372713862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00608-3715-4B37-8699-8469D85E1388}" type="datetimeFigureOut">
              <a:rPr lang="en-US" smtClean="0"/>
              <a:pPr/>
              <a:t>7/30/2008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1145A-B223-487E-AF0C-3D44E939EED3}"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47667566"/>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00608-3715-4B37-8699-8469D85E1388}" type="datetimeFigureOut">
              <a:rPr lang="en-US" smtClean="0"/>
              <a:pPr/>
              <a:t>7/30/2008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1145A-B223-487E-AF0C-3D44E939EED3}" type="slidenum">
              <a:rPr lang="en-US" smtClean="0"/>
              <a:pPr/>
              <a:t>‹#›</a:t>
            </a:fld>
            <a:endParaRPr lang="en-US"/>
          </a:p>
        </p:txBody>
      </p:sp>
    </p:spTree>
    <p:extLst>
      <p:ext uri="{BB962C8B-B14F-4D97-AF65-F5344CB8AC3E}">
        <p14:creationId xmlns="" xmlns:p14="http://schemas.microsoft.com/office/powerpoint/2010/main" val="162305543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000608-3715-4B37-8699-8469D85E1388}" type="datetimeFigureOut">
              <a:rPr lang="en-US" smtClean="0"/>
              <a:pPr/>
              <a:t>7/30/2008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E1145A-B223-487E-AF0C-3D44E939EED3}" type="slidenum">
              <a:rPr lang="en-US" smtClean="0"/>
              <a:pPr/>
              <a:t>‹#›</a:t>
            </a:fld>
            <a:endParaRPr lang="en-US"/>
          </a:p>
        </p:txBody>
      </p:sp>
    </p:spTree>
    <p:extLst>
      <p:ext uri="{BB962C8B-B14F-4D97-AF65-F5344CB8AC3E}">
        <p14:creationId xmlns="" xmlns:p14="http://schemas.microsoft.com/office/powerpoint/2010/main" val="94585697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6764" y="1590945"/>
            <a:ext cx="7766936" cy="1115679"/>
          </a:xfrm>
        </p:spPr>
        <p:txBody>
          <a:bodyPr/>
          <a:lstStyle/>
          <a:p>
            <a:pPr algn="ctr"/>
            <a:r>
              <a:rPr lang="fa-IR" dirty="0" smtClean="0">
                <a:cs typeface="B Compset" panose="00000400000000000000" pitchFamily="2" charset="-78"/>
              </a:rPr>
              <a:t>بسم الله الرحمن الرحیم</a:t>
            </a:r>
            <a:endParaRPr lang="en-US" dirty="0">
              <a:cs typeface="B Compset" panose="00000400000000000000" pitchFamily="2" charset="-78"/>
            </a:endParaRPr>
          </a:p>
        </p:txBody>
      </p:sp>
      <p:sp>
        <p:nvSpPr>
          <p:cNvPr id="3" name="Subtitle 2"/>
          <p:cNvSpPr>
            <a:spLocks noGrp="1"/>
          </p:cNvSpPr>
          <p:nvPr>
            <p:ph type="subTitle" idx="1"/>
          </p:nvPr>
        </p:nvSpPr>
        <p:spPr>
          <a:xfrm>
            <a:off x="2692398" y="2791968"/>
            <a:ext cx="6815669" cy="2267712"/>
          </a:xfrm>
        </p:spPr>
        <p:txBody>
          <a:bodyPr>
            <a:normAutofit/>
          </a:bodyPr>
          <a:lstStyle/>
          <a:p>
            <a:r>
              <a:rPr lang="fa-IR" dirty="0" smtClean="0"/>
              <a:t>ترویج و آموزش کشاورزی</a:t>
            </a:r>
          </a:p>
          <a:p>
            <a:r>
              <a:rPr lang="fa-IR" dirty="0" smtClean="0"/>
              <a:t>رشته :  کارشناسی - مهندسی تولیدات دامی</a:t>
            </a:r>
          </a:p>
          <a:p>
            <a:r>
              <a:rPr lang="fa-IR" dirty="0" smtClean="0"/>
              <a:t>مدرس: قاسمی زرین آبادی</a:t>
            </a:r>
          </a:p>
          <a:p>
            <a:r>
              <a:rPr lang="fa-IR" dirty="0" smtClean="0"/>
              <a:t>آموزشکده کشاورزی ساری</a:t>
            </a:r>
            <a:endParaRPr lang="en-US" dirty="0"/>
          </a:p>
        </p:txBody>
      </p:sp>
    </p:spTree>
    <p:extLst>
      <p:ext uri="{BB962C8B-B14F-4D97-AF65-F5344CB8AC3E}">
        <p14:creationId xmlns="" xmlns:p14="http://schemas.microsoft.com/office/powerpoint/2010/main" val="50948191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39" y="950792"/>
            <a:ext cx="8596668" cy="809767"/>
          </a:xfrm>
        </p:spPr>
        <p:txBody>
          <a:bodyPr/>
          <a:lstStyle/>
          <a:p>
            <a:r>
              <a:rPr lang="fa-IR" dirty="0">
                <a:solidFill>
                  <a:prstClr val="black"/>
                </a:solidFill>
              </a:rPr>
              <a:t>اصول آموزش های ترویجی</a:t>
            </a:r>
            <a:endParaRPr lang="en-US" dirty="0"/>
          </a:p>
        </p:txBody>
      </p:sp>
      <p:sp>
        <p:nvSpPr>
          <p:cNvPr id="3" name="Content Placeholder 2"/>
          <p:cNvSpPr>
            <a:spLocks noGrp="1"/>
          </p:cNvSpPr>
          <p:nvPr>
            <p:ph idx="1"/>
          </p:nvPr>
        </p:nvSpPr>
        <p:spPr>
          <a:xfrm>
            <a:off x="1564439" y="2624613"/>
            <a:ext cx="8596668" cy="3880773"/>
          </a:xfrm>
        </p:spPr>
        <p:txBody>
          <a:bodyPr>
            <a:normAutofit/>
          </a:bodyPr>
          <a:lstStyle/>
          <a:p>
            <a:pPr marL="0" indent="0" algn="r">
              <a:buNone/>
            </a:pPr>
            <a:r>
              <a:rPr lang="fa-IR" sz="2000" dirty="0" smtClean="0">
                <a:solidFill>
                  <a:schemeClr val="tx1"/>
                </a:solidFill>
              </a:rPr>
              <a:t>اصول آموزش های ترویجی</a:t>
            </a:r>
          </a:p>
          <a:p>
            <a:pPr marL="0" indent="0" algn="r">
              <a:buNone/>
            </a:pPr>
            <a:endParaRPr lang="fa-IR" sz="2000" dirty="0" smtClean="0">
              <a:solidFill>
                <a:schemeClr val="tx1"/>
              </a:solidFill>
            </a:endParaRPr>
          </a:p>
          <a:p>
            <a:pPr marL="0" indent="0" algn="r">
              <a:buNone/>
            </a:pPr>
            <a:r>
              <a:rPr lang="fa-IR" sz="2000" dirty="0" smtClean="0">
                <a:solidFill>
                  <a:schemeClr val="tx1"/>
                </a:solidFill>
              </a:rPr>
              <a:t>اصل یک عبارت یا گزاره بیان کننده تدبیر و سیاستی است که تصمیم گیری و اقدام مستمر و پایدار را راهنمائی و هدایت می کند.</a:t>
            </a:r>
            <a:endParaRPr lang="en-US" sz="2000" dirty="0">
              <a:solidFill>
                <a:schemeClr val="tx1"/>
              </a:solidFill>
            </a:endParaRPr>
          </a:p>
        </p:txBody>
      </p:sp>
    </p:spTree>
    <p:extLst>
      <p:ext uri="{BB962C8B-B14F-4D97-AF65-F5344CB8AC3E}">
        <p14:creationId xmlns="" xmlns:p14="http://schemas.microsoft.com/office/powerpoint/2010/main" val="254898297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prstClr val="black"/>
                </a:solidFill>
              </a:rPr>
              <a:t>اصول آموزش های ترویجی</a:t>
            </a:r>
            <a:endParaRPr lang="en-US" dirty="0"/>
          </a:p>
        </p:txBody>
      </p:sp>
      <p:sp>
        <p:nvSpPr>
          <p:cNvPr id="3" name="Content Placeholder 2"/>
          <p:cNvSpPr>
            <a:spLocks noGrp="1"/>
          </p:cNvSpPr>
          <p:nvPr>
            <p:ph idx="1"/>
          </p:nvPr>
        </p:nvSpPr>
        <p:spPr/>
        <p:txBody>
          <a:bodyPr>
            <a:normAutofit fontScale="92500" lnSpcReduction="20000"/>
          </a:bodyPr>
          <a:lstStyle/>
          <a:p>
            <a:pPr marL="0" indent="0" algn="r">
              <a:buNone/>
            </a:pPr>
            <a:r>
              <a:rPr lang="fa-IR" sz="2000" dirty="0" smtClean="0">
                <a:solidFill>
                  <a:schemeClr val="tx1"/>
                </a:solidFill>
              </a:rPr>
              <a:t>1_اصل علائق و نیاز ها</a:t>
            </a:r>
          </a:p>
          <a:p>
            <a:pPr marL="0" indent="0" algn="r">
              <a:buNone/>
            </a:pPr>
            <a:r>
              <a:rPr lang="fa-IR" sz="2000" dirty="0" smtClean="0">
                <a:solidFill>
                  <a:schemeClr val="tx1"/>
                </a:solidFill>
              </a:rPr>
              <a:t>علائق و نیاز هادر واقع مثل سوختی می باشند که آدمی را بسوی یک فعالیت خاص سوق می دهند.</a:t>
            </a:r>
          </a:p>
          <a:p>
            <a:pPr marL="0" lvl="0" indent="0" algn="r">
              <a:buClr>
                <a:srgbClr val="90C226"/>
              </a:buClr>
              <a:buNone/>
            </a:pPr>
            <a:r>
              <a:rPr lang="fa-IR" sz="2000" dirty="0" smtClean="0">
                <a:solidFill>
                  <a:prstClr val="black"/>
                </a:solidFill>
              </a:rPr>
              <a:t>_2- </a:t>
            </a:r>
            <a:r>
              <a:rPr lang="fa-IR" sz="2000" dirty="0">
                <a:solidFill>
                  <a:prstClr val="black"/>
                </a:solidFill>
              </a:rPr>
              <a:t>اصل سازمانهای محلی مردمی</a:t>
            </a:r>
          </a:p>
          <a:p>
            <a:pPr marL="0" lvl="0" indent="0" algn="r">
              <a:buClr>
                <a:srgbClr val="90C226"/>
              </a:buClr>
              <a:buNone/>
            </a:pPr>
            <a:r>
              <a:rPr lang="fa-IR" sz="2000" dirty="0">
                <a:solidFill>
                  <a:prstClr val="black"/>
                </a:solidFill>
              </a:rPr>
              <a:t>طبق این اصل موفقیت برنامه های ترویجی در گرو اغار و توسعه فعالیتها درسطح </a:t>
            </a:r>
            <a:r>
              <a:rPr lang="fa-IR" sz="2000" dirty="0" smtClean="0">
                <a:solidFill>
                  <a:prstClr val="black"/>
                </a:solidFill>
              </a:rPr>
              <a:t>محلی</a:t>
            </a:r>
          </a:p>
          <a:p>
            <a:pPr marL="0" indent="0" algn="r">
              <a:buNone/>
            </a:pPr>
            <a:r>
              <a:rPr lang="fa-IR" sz="2000" dirty="0">
                <a:solidFill>
                  <a:schemeClr val="tx1"/>
                </a:solidFill>
              </a:rPr>
              <a:t>3_اصل تفاوت های فرهنگی</a:t>
            </a:r>
          </a:p>
          <a:p>
            <a:pPr marL="0" indent="0" algn="r">
              <a:buNone/>
            </a:pPr>
            <a:r>
              <a:rPr lang="fa-IR" sz="2000" dirty="0">
                <a:solidFill>
                  <a:schemeClr val="tx1"/>
                </a:solidFill>
              </a:rPr>
              <a:t>بر اساس این  اصل کارآیی و موفقیت برنامه های ترویجی متاثر از شرایط فرهنگی مخاطب </a:t>
            </a:r>
            <a:r>
              <a:rPr lang="fa-IR" sz="2000" dirty="0" smtClean="0">
                <a:solidFill>
                  <a:schemeClr val="tx1"/>
                </a:solidFill>
              </a:rPr>
              <a:t>است</a:t>
            </a:r>
          </a:p>
          <a:p>
            <a:pPr marL="0" indent="0" algn="r">
              <a:buNone/>
            </a:pPr>
            <a:r>
              <a:rPr lang="fa-IR" sz="2000" dirty="0" smtClean="0"/>
              <a:t>4_اصل </a:t>
            </a:r>
            <a:r>
              <a:rPr lang="fa-IR" sz="2000" dirty="0"/>
              <a:t>تغییر </a:t>
            </a:r>
            <a:r>
              <a:rPr lang="fa-IR" sz="2000" dirty="0" smtClean="0"/>
              <a:t>فرهنگی</a:t>
            </a:r>
            <a:endParaRPr lang="fa-IR" sz="2000" dirty="0"/>
          </a:p>
          <a:p>
            <a:pPr marL="0" indent="0" algn="r">
              <a:buNone/>
            </a:pPr>
            <a:r>
              <a:rPr lang="fa-IR" sz="2000" dirty="0"/>
              <a:t>شیوه زندگی انسان و فرهنگ او بر اثر یاد گیری متحول شده و تغییر می کند ولی باید دقت کرد که به این تغییر زمانی اتفاق می افتد که اموخته های جدید با دانسته های قبلی پیوندبرقرار کند.</a:t>
            </a:r>
            <a:endParaRPr lang="en-US" sz="2000" dirty="0"/>
          </a:p>
          <a:p>
            <a:pPr marL="0" indent="0" algn="r">
              <a:buNone/>
            </a:pPr>
            <a:endParaRPr lang="en-US" sz="2000" dirty="0">
              <a:solidFill>
                <a:schemeClr val="tx1"/>
              </a:solidFill>
            </a:endParaRPr>
          </a:p>
        </p:txBody>
      </p:sp>
    </p:spTree>
    <p:extLst>
      <p:ext uri="{BB962C8B-B14F-4D97-AF65-F5344CB8AC3E}">
        <p14:creationId xmlns="" xmlns:p14="http://schemas.microsoft.com/office/powerpoint/2010/main" val="391802766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prstClr val="black"/>
                </a:solidFill>
              </a:rPr>
              <a:t>اصول آموزش های ترویجی</a:t>
            </a:r>
            <a:endParaRPr lang="en-US" dirty="0"/>
          </a:p>
        </p:txBody>
      </p:sp>
      <p:sp>
        <p:nvSpPr>
          <p:cNvPr id="3" name="Content Placeholder 2"/>
          <p:cNvSpPr>
            <a:spLocks noGrp="1"/>
          </p:cNvSpPr>
          <p:nvPr>
            <p:ph idx="1"/>
          </p:nvPr>
        </p:nvSpPr>
        <p:spPr/>
        <p:txBody>
          <a:bodyPr>
            <a:normAutofit fontScale="85000" lnSpcReduction="10000"/>
          </a:bodyPr>
          <a:lstStyle/>
          <a:p>
            <a:pPr marL="0" indent="0" algn="r">
              <a:buNone/>
            </a:pPr>
            <a:r>
              <a:rPr lang="fa-IR" dirty="0" smtClean="0"/>
              <a:t>5_ اصل مشارکت</a:t>
            </a:r>
          </a:p>
          <a:p>
            <a:pPr marL="0" indent="0" algn="r">
              <a:buNone/>
            </a:pPr>
            <a:r>
              <a:rPr lang="fa-IR" dirty="0" smtClean="0"/>
              <a:t>برنامه های ترویجی باید به گونه ای طراحی و اجرا شوند که مشارکت مردمی در همه مراحل آن وجود داشته باشد.</a:t>
            </a:r>
          </a:p>
          <a:p>
            <a:pPr marL="0" indent="0" algn="r">
              <a:buNone/>
            </a:pPr>
            <a:r>
              <a:rPr lang="fa-IR" dirty="0" smtClean="0"/>
              <a:t>6-اصل یادگیری از طریق عمل: یادگیری زمانی کامل می شود که فراگیر بتواند آموخته های خودرا بکار ببندد.</a:t>
            </a:r>
          </a:p>
          <a:p>
            <a:pPr marL="0" indent="0" algn="r">
              <a:buNone/>
            </a:pPr>
            <a:r>
              <a:rPr lang="fa-IR" dirty="0" smtClean="0"/>
              <a:t>7-اصل آموزش کل خانواده: خانواده رکن اساسی هرجامعه وستایی که اعضای آن در تعامل بالایی با یکدیگر قراردارند.به دلیل این سطح تعامل بالا و مشارکت  همه اعضا در تصمیم گیری در بسیاری از برنامه های ترویجی،آموزش و آگاه سازی همه اعضای خانواده باید مد نظر قرارگیرد.</a:t>
            </a:r>
          </a:p>
          <a:p>
            <a:pPr marL="0" indent="0" algn="r">
              <a:buNone/>
            </a:pPr>
            <a:r>
              <a:rPr lang="fa-IR" dirty="0" smtClean="0"/>
              <a:t>8- اصل رضا مندی:برنامه های ترویجی باید به دنبال ایجاد رضامندی در گرو مخاطب باشد.اگر رضایت کامل مردم در یک برنامه بدیت نیاید آنهادر برنامه های بعدی مشارکت نمی کنند.</a:t>
            </a:r>
          </a:p>
          <a:p>
            <a:pPr marL="0" indent="0" algn="r">
              <a:buNone/>
            </a:pPr>
            <a:endParaRPr lang="en-US" dirty="0"/>
          </a:p>
        </p:txBody>
      </p:sp>
      <p:sp>
        <p:nvSpPr>
          <p:cNvPr id="4" name="Rectangle 3"/>
          <p:cNvSpPr/>
          <p:nvPr/>
        </p:nvSpPr>
        <p:spPr>
          <a:xfrm>
            <a:off x="5123618" y="3244334"/>
            <a:ext cx="184731" cy="369332"/>
          </a:xfrm>
          <a:prstGeom prst="rect">
            <a:avLst/>
          </a:prstGeom>
        </p:spPr>
        <p:txBody>
          <a:bodyPr wrap="none">
            <a:spAutoFit/>
          </a:bodyPr>
          <a:lstStyle/>
          <a:p>
            <a:endParaRPr lang="en-US" dirty="0"/>
          </a:p>
        </p:txBody>
      </p:sp>
    </p:spTree>
    <p:extLst>
      <p:ext uri="{BB962C8B-B14F-4D97-AF65-F5344CB8AC3E}">
        <p14:creationId xmlns="" xmlns:p14="http://schemas.microsoft.com/office/powerpoint/2010/main" val="27987708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سیر تکاملی ترویج کشاورزی</a:t>
            </a:r>
            <a:endParaRPr lang="en-US" dirty="0"/>
          </a:p>
        </p:txBody>
      </p:sp>
      <p:sp>
        <p:nvSpPr>
          <p:cNvPr id="3" name="Content Placeholder 2"/>
          <p:cNvSpPr>
            <a:spLocks noGrp="1"/>
          </p:cNvSpPr>
          <p:nvPr>
            <p:ph idx="1"/>
          </p:nvPr>
        </p:nvSpPr>
        <p:spPr/>
        <p:txBody>
          <a:bodyPr>
            <a:normAutofit fontScale="92500" lnSpcReduction="20000"/>
          </a:bodyPr>
          <a:lstStyle/>
          <a:p>
            <a:pPr algn="r"/>
            <a:r>
              <a:rPr lang="fa-IR" dirty="0" smtClean="0"/>
              <a:t>الف-تاریخچه ترویج کشاورزی در اروپا و آمریکا</a:t>
            </a:r>
          </a:p>
          <a:p>
            <a:pPr algn="r"/>
            <a:r>
              <a:rPr lang="fa-IR" dirty="0" smtClean="0"/>
              <a:t>بررسی ها نشان می دهد که نمی توان یک نقطه شروع دقیقی را برای تاریخچه ترویج کشاورزی و یا ارشاد و آگاه سازی مردم در امر کشاورزی یافن. آنچه که در تاریخ مدون ترویح کشاورزی نشاد می دهد، فکر رشد و توسعه کشاورزی از طریق خدمات ارشادی ، روشن کردن مبهمات برای کشاورزان و آشنا سازی آنان با اصول پیشرفته این علم به زمان تاسیس انجمن های کشاورزی بر می گردد. هدف اساسی این انجمن ها برقراری روحیه همکاری و همیاری بین کشاورزان بود که آنها بصورت اساسی ترین نهاد برای تبادل عقاید و نظریات کشاورزی در آورد . از اولین انجمن های ذکر شده در تاریخ کشاورزی می توان به جامعه مشورتی ایرلند اشاره کرد که به منظور توسعه دامداری،صنایع و هنرهای کاربردی در سال 1731 بنیان نهاده شد و در سال 1737 نشریه ای هفتگی منتشر کرد.مورد مشابه دیگر «جمعیت پیشروان دانش کشاورزی» بود که در سال 1723 در اسکاتلند  شکل گرفت و به مدت 20سال فعالیت کرد.بعداًدر سال 1785 انجمن ادینوبورگ در اسکاتلند تاسیس شد.</a:t>
            </a:r>
            <a:endParaRPr lang="en-US" dirty="0"/>
          </a:p>
        </p:txBody>
      </p:sp>
    </p:spTree>
    <p:extLst>
      <p:ext uri="{BB962C8B-B14F-4D97-AF65-F5344CB8AC3E}">
        <p14:creationId xmlns="" xmlns:p14="http://schemas.microsoft.com/office/powerpoint/2010/main" val="349337882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سیر تکاملی ترویج کشاورزی</a:t>
            </a:r>
            <a:endParaRPr lang="en-US" dirty="0"/>
          </a:p>
        </p:txBody>
      </p:sp>
      <p:sp>
        <p:nvSpPr>
          <p:cNvPr id="3" name="Content Placeholder 2"/>
          <p:cNvSpPr>
            <a:spLocks noGrp="1"/>
          </p:cNvSpPr>
          <p:nvPr>
            <p:ph idx="1"/>
          </p:nvPr>
        </p:nvSpPr>
        <p:spPr/>
        <p:txBody>
          <a:bodyPr>
            <a:normAutofit fontScale="92500" lnSpcReduction="10000"/>
          </a:bodyPr>
          <a:lstStyle/>
          <a:p>
            <a:pPr algn="r"/>
            <a:r>
              <a:rPr lang="fa-IR" dirty="0" smtClean="0"/>
              <a:t>در فرانسه انجمن کشاورزی از مدتها پیش وجود داشت و از سال 1761 به طور رسمی از طریق آکادمی کشاورزی فرانسه نشریات خود را چاپ کرد . در آلمان نخستین انجمن کشاورزی در سال 1764 تاسیس شد.</a:t>
            </a:r>
          </a:p>
          <a:p>
            <a:pPr algn="r"/>
            <a:r>
              <a:rPr lang="fa-IR" dirty="0" smtClean="0"/>
              <a:t>در روسیه انجمن مشابهی به نام جامعه اقتصاد آزاد در سال 1765 در مزارع نمایشی وسعیی نزدیک سنت پترزبورگ آغاز به کار کرد.</a:t>
            </a:r>
          </a:p>
          <a:p>
            <a:pPr algn="r"/>
            <a:r>
              <a:rPr lang="fa-IR" dirty="0" smtClean="0"/>
              <a:t>«انجمن فلسفی آمریکا »تحت رهبری فرانکلین در سال 1744 مقالات زیادی را آغاز کردکه این امر موجب شد تا انجمن های کشاورزی دیگری در این کشور بنیان گذارده شوند.یکی از این انجمنها  ((انجمن فیلادلفیا برای پیشبرد کشاورزی))بود که در مارس سال 1785 تاسیس شد . هدف این انجمن تشویق و توسعه تولیدات بیشتر محصولات کشاورزی در آمریکا بود.</a:t>
            </a:r>
            <a:endParaRPr lang="en-US" dirty="0"/>
          </a:p>
        </p:txBody>
      </p:sp>
    </p:spTree>
    <p:extLst>
      <p:ext uri="{BB962C8B-B14F-4D97-AF65-F5344CB8AC3E}">
        <p14:creationId xmlns="" xmlns:p14="http://schemas.microsoft.com/office/powerpoint/2010/main" val="175119808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تاریخ ترویج کشاورزی در جهان سوم</a:t>
            </a:r>
            <a:endParaRPr lang="en-US" dirty="0"/>
          </a:p>
        </p:txBody>
      </p:sp>
      <p:sp>
        <p:nvSpPr>
          <p:cNvPr id="3" name="Content Placeholder 2"/>
          <p:cNvSpPr>
            <a:spLocks noGrp="1"/>
          </p:cNvSpPr>
          <p:nvPr>
            <p:ph idx="1"/>
          </p:nvPr>
        </p:nvSpPr>
        <p:spPr/>
        <p:txBody>
          <a:bodyPr/>
          <a:lstStyle/>
          <a:p>
            <a:pPr algn="r"/>
            <a:r>
              <a:rPr lang="fa-IR" dirty="0" smtClean="0"/>
              <a:t>توسعه و تکامل سازمان و تشکیلات ترویج کشاورزی در کشورهای جهان سوم تا حدودی یک پدیده بعد از استقلال به حساب می آید که عمدتا بعد از جنگ جهانی دوم بوجود آمد. در آمریکای لاتین و منطقه کارائیب اکثر سازمانهای ترویج در اواسط دهه 1950، معدودی در اواخر دهه1940 و تعدادی هم اوایل دهه1960 آغاز بکار نمودند. در اسیا و اقیانوسیه نیز تقریباً سازمانهای ترویج در دهه 1960 شکل گرفتند،در کشورهای آفریقایی معرفی سازمانهای ترویج کشاورزی دیرتر صورت گرفت بطوریکه تعدادی از آنها در دهه 1960 و تعدادی در دهه 1970 فعالیت خود را آغاز کردندلازم به ذکر است که اکثر این کشورها سازمان های ترویج کشاورزی دولتی با کمک دیگران و به ویژه ایالات متحده شکل گرفتند. </a:t>
            </a:r>
            <a:endParaRPr lang="en-US" dirty="0"/>
          </a:p>
        </p:txBody>
      </p:sp>
    </p:spTree>
    <p:extLst>
      <p:ext uri="{BB962C8B-B14F-4D97-AF65-F5344CB8AC3E}">
        <p14:creationId xmlns="" xmlns:p14="http://schemas.microsoft.com/office/powerpoint/2010/main" val="151187379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تاریخچه ترویج کشاورزی در ایران</a:t>
            </a:r>
            <a:endParaRPr lang="en-US" dirty="0"/>
          </a:p>
        </p:txBody>
      </p:sp>
      <p:sp>
        <p:nvSpPr>
          <p:cNvPr id="3" name="Content Placeholder 2"/>
          <p:cNvSpPr>
            <a:spLocks noGrp="1"/>
          </p:cNvSpPr>
          <p:nvPr>
            <p:ph idx="1"/>
          </p:nvPr>
        </p:nvSpPr>
        <p:spPr/>
        <p:txBody>
          <a:bodyPr>
            <a:normAutofit fontScale="92500"/>
          </a:bodyPr>
          <a:lstStyle/>
          <a:p>
            <a:pPr algn="r"/>
            <a:r>
              <a:rPr lang="fa-IR" dirty="0" smtClean="0"/>
              <a:t>ترویج کشاوری در ایران بطور رسمی از سال 1327هـ.ش و فعالیت برنامه اول توسعه کشور فعالیت خود را آغاز کرد.برای اولین بار در برنامه 7ساله اول توسعه کشور،فکر ایجاد اداره ای به نام اداره ترویج کشاورزی در وزارت کشاورزی شکل گرفت که در سالهای اول فعالیت های آن کمتر آموزشی و ارشادی بود.  در فاصله سالهای 1327 تا 1331 (هـ.ش) تحولاتی در زمینه توسعه کشاورزی کشور با همکاری نمایندگان سازمان خواروبار جهانی ملل متحد و وزارت کشاورزی صورت گرفت . در این دروه با کمک های اعتباری برنامه 7 ساله اول و اداره همکاریهای بین المللی آمریکا در ایران ، اساس و بیان دستگاهی مستقل به نام اداره کل ترویج کشاورزی در وزارت کشاورزی پایه گذاری شد. به دنبال گسترش فعالیتهای ترویجی ،اداره ترویچ در سال 1338 به سازمان ترویج کشاورزی تبدیل شد و در سال 1340 تشکیلات اداری آن وسیعتر گردید.</a:t>
            </a:r>
            <a:endParaRPr lang="en-US" dirty="0"/>
          </a:p>
        </p:txBody>
      </p:sp>
    </p:spTree>
    <p:extLst>
      <p:ext uri="{BB962C8B-B14F-4D97-AF65-F5344CB8AC3E}">
        <p14:creationId xmlns="" xmlns:p14="http://schemas.microsoft.com/office/powerpoint/2010/main" val="2086261097"/>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تاریخچه ترویج کشاورزی در ایران</a:t>
            </a:r>
            <a:endParaRPr lang="en-US" dirty="0"/>
          </a:p>
        </p:txBody>
      </p:sp>
      <p:sp>
        <p:nvSpPr>
          <p:cNvPr id="3" name="Content Placeholder 2"/>
          <p:cNvSpPr>
            <a:spLocks noGrp="1"/>
          </p:cNvSpPr>
          <p:nvPr>
            <p:ph idx="1"/>
          </p:nvPr>
        </p:nvSpPr>
        <p:spPr/>
        <p:txBody>
          <a:bodyPr>
            <a:normAutofit fontScale="70000" lnSpcReduction="20000"/>
          </a:bodyPr>
          <a:lstStyle/>
          <a:p>
            <a:pPr algn="r"/>
            <a:r>
              <a:rPr lang="fa-IR" dirty="0" smtClean="0"/>
              <a:t>وپنج </a:t>
            </a:r>
            <a:r>
              <a:rPr lang="fa-IR" dirty="0"/>
              <a:t>اداره کل در آن شکل گرفت:</a:t>
            </a:r>
          </a:p>
          <a:p>
            <a:pPr algn="r"/>
            <a:r>
              <a:rPr lang="fa-IR" dirty="0"/>
              <a:t>1-اداره کل خدمات اداری</a:t>
            </a:r>
          </a:p>
          <a:p>
            <a:pPr algn="r"/>
            <a:r>
              <a:rPr lang="fa-IR" dirty="0"/>
              <a:t>2- اداره کل ترویج کشاورزی</a:t>
            </a:r>
          </a:p>
          <a:p>
            <a:pPr algn="r"/>
            <a:r>
              <a:rPr lang="fa-IR" dirty="0"/>
              <a:t>3-اداره کل ترویج خانه داری</a:t>
            </a:r>
          </a:p>
          <a:p>
            <a:pPr algn="r"/>
            <a:r>
              <a:rPr lang="fa-IR" dirty="0"/>
              <a:t>4-اداره کل فعالیتهای جوانان جوانان روستایی</a:t>
            </a:r>
          </a:p>
          <a:p>
            <a:pPr algn="r"/>
            <a:r>
              <a:rPr lang="fa-IR" dirty="0"/>
              <a:t>5- اداره کل آموزش و </a:t>
            </a:r>
            <a:r>
              <a:rPr lang="fa-IR" dirty="0" smtClean="0"/>
              <a:t>اطلاعات</a:t>
            </a:r>
          </a:p>
          <a:p>
            <a:pPr algn="r"/>
            <a:r>
              <a:rPr lang="fa-IR" dirty="0" smtClean="0"/>
              <a:t>به منظور تحقق اهداف سازمان ترویج ، مروجان و کارشناسان موظف بودند کشاورزان را در روشهای کشات ،داشت و برداشت ،دفع آفات و بیماریها ،استفاده از بذور اصلاح شده توسعه دامپروری و مرغداری، تولید سبزی و علوفه و توسعه مراتع راهنمایی کنند.در این راستا ،مروجان از روشهای گوناگون مانند ملاقاتهای فردی و گروهی ،نمایش فیلم و اسلایدهای رنگی ،تابلوهای نمایشی ،نمودار و نیز گفتارهای رادیویی استفاده کردند.</a:t>
            </a:r>
          </a:p>
          <a:p>
            <a:pPr algn="r"/>
            <a:r>
              <a:rPr lang="fa-IR" dirty="0" smtClean="0"/>
              <a:t>.</a:t>
            </a:r>
            <a:endParaRPr lang="en-US" dirty="0"/>
          </a:p>
        </p:txBody>
      </p:sp>
    </p:spTree>
    <p:extLst>
      <p:ext uri="{BB962C8B-B14F-4D97-AF65-F5344CB8AC3E}">
        <p14:creationId xmlns="" xmlns:p14="http://schemas.microsoft.com/office/powerpoint/2010/main" val="64316001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تاریخچه ترویج کشاورزی در ایران</a:t>
            </a:r>
            <a:endParaRPr lang="en-US" dirty="0"/>
          </a:p>
        </p:txBody>
      </p:sp>
      <p:sp>
        <p:nvSpPr>
          <p:cNvPr id="3" name="Content Placeholder 2"/>
          <p:cNvSpPr>
            <a:spLocks noGrp="1"/>
          </p:cNvSpPr>
          <p:nvPr>
            <p:ph idx="1"/>
          </p:nvPr>
        </p:nvSpPr>
        <p:spPr/>
        <p:txBody>
          <a:bodyPr/>
          <a:lstStyle/>
          <a:p>
            <a:pPr algn="r"/>
            <a:r>
              <a:rPr lang="fa-IR" dirty="0"/>
              <a:t>بعداز پیروزی انقلاب اسلامی دور وزاتخانه کشاورزی و جهاد سازندگی واحد های سازمانی تحت عناوین مختلف دایر نمودند که در زمینه ترویج کشاورزی ،</a:t>
            </a:r>
            <a:r>
              <a:rPr lang="fa-IR" dirty="0" smtClean="0"/>
              <a:t>امورد </a:t>
            </a:r>
            <a:r>
              <a:rPr lang="fa-IR" dirty="0"/>
              <a:t>ام و </a:t>
            </a:r>
            <a:r>
              <a:rPr lang="fa-IR" dirty="0" smtClean="0"/>
              <a:t>منابع طبیعی </a:t>
            </a:r>
            <a:r>
              <a:rPr lang="fa-IR" dirty="0"/>
              <a:t>فعالیت می کردند.پس از ادغام دو وزارتخانه در سال 1381 همه فعالیتهای ترویجی در قالب معاونت ترویج ونظام بهره بردای وزارت جهاد کشاورزی متمر کز </a:t>
            </a:r>
            <a:r>
              <a:rPr lang="fa-IR" dirty="0" smtClean="0"/>
              <a:t>گردید.</a:t>
            </a:r>
            <a:endParaRPr lang="en-US" dirty="0"/>
          </a:p>
        </p:txBody>
      </p:sp>
    </p:spTree>
    <p:extLst>
      <p:ext uri="{BB962C8B-B14F-4D97-AF65-F5344CB8AC3E}">
        <p14:creationId xmlns="" xmlns:p14="http://schemas.microsoft.com/office/powerpoint/2010/main" val="118956696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جایگاه ترویج در توسعه کشاورزی</a:t>
            </a:r>
            <a:endParaRPr lang="en-US" dirty="0"/>
          </a:p>
        </p:txBody>
      </p:sp>
      <p:sp>
        <p:nvSpPr>
          <p:cNvPr id="3" name="Content Placeholder 2"/>
          <p:cNvSpPr>
            <a:spLocks noGrp="1"/>
          </p:cNvSpPr>
          <p:nvPr>
            <p:ph idx="1"/>
          </p:nvPr>
        </p:nvSpPr>
        <p:spPr/>
        <p:txBody>
          <a:bodyPr/>
          <a:lstStyle/>
          <a:p>
            <a:pPr algn="r"/>
            <a:r>
              <a:rPr lang="fa-IR" dirty="0" smtClean="0"/>
              <a:t>ترویج یکی از پیش شرطهای اساسی برای دست یابی به توسعه پایدار کشاورزی است ترویج کشاورزی زمانی در این زمینه موفق خواهدبود که سایر عوامل موثر مانند سیاستهای مناسب قیمت گذاری خدمات بازار رسانی و بازاریابی و نهادها های مورد نیاز فراهم باشند.</a:t>
            </a:r>
          </a:p>
          <a:p>
            <a:pPr algn="r"/>
            <a:r>
              <a:rPr lang="fa-IR" dirty="0" smtClean="0"/>
              <a:t>بنابر این در جنین شرایطی که همه نهاده ها فراهم </a:t>
            </a:r>
            <a:r>
              <a:rPr lang="fa-IR" dirty="0"/>
              <a:t>هستند </a:t>
            </a:r>
            <a:r>
              <a:rPr lang="fa-IR" dirty="0" smtClean="0"/>
              <a:t>ترویج بیشترین تاثیر داشته و با ایفای نقش مکمل خود ،فرایندرسیدن به توسعه پایدار کشاورزی سرعت می بخشد.</a:t>
            </a:r>
          </a:p>
          <a:p>
            <a:pPr algn="r"/>
            <a:endParaRPr lang="en-US" dirty="0"/>
          </a:p>
        </p:txBody>
      </p:sp>
    </p:spTree>
    <p:extLst>
      <p:ext uri="{BB962C8B-B14F-4D97-AF65-F5344CB8AC3E}">
        <p14:creationId xmlns="" xmlns:p14="http://schemas.microsoft.com/office/powerpoint/2010/main" val="197681644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731" y="978090"/>
            <a:ext cx="8596668" cy="1082722"/>
          </a:xfrm>
        </p:spPr>
        <p:txBody>
          <a:bodyPr/>
          <a:lstStyle/>
          <a:p>
            <a:pPr algn="ctr"/>
            <a:r>
              <a:rPr lang="fa-IR" dirty="0" smtClean="0">
                <a:solidFill>
                  <a:schemeClr val="tx1"/>
                </a:solidFill>
              </a:rPr>
              <a:t>اهداف ترویج کشاورزی.</a:t>
            </a:r>
            <a:endParaRPr lang="en-US" dirty="0">
              <a:solidFill>
                <a:schemeClr val="tx1"/>
              </a:solidFill>
            </a:endParaRPr>
          </a:p>
        </p:txBody>
      </p:sp>
      <p:sp>
        <p:nvSpPr>
          <p:cNvPr id="3" name="Content Placeholder 2"/>
          <p:cNvSpPr>
            <a:spLocks noGrp="1"/>
          </p:cNvSpPr>
          <p:nvPr>
            <p:ph idx="1"/>
          </p:nvPr>
        </p:nvSpPr>
        <p:spPr>
          <a:xfrm>
            <a:off x="1296537" y="2497540"/>
            <a:ext cx="8761862" cy="3835020"/>
          </a:xfrm>
        </p:spPr>
        <p:txBody>
          <a:bodyPr>
            <a:normAutofit/>
          </a:bodyPr>
          <a:lstStyle/>
          <a:p>
            <a:pPr marL="0" indent="0" algn="r">
              <a:buNone/>
            </a:pPr>
            <a:r>
              <a:rPr lang="fa-IR" sz="2000" dirty="0" smtClean="0">
                <a:solidFill>
                  <a:schemeClr val="tx1"/>
                </a:solidFill>
              </a:rPr>
              <a:t>  1_ ایجاد فرصتهای کسب و افزایش در آمد برای توده کشاورزان خرده پا از طریق بهبود بهره وری منابع آنها. این ارتقا بهره وری از راه  بهبود دسترسی آنها به اطلاعات، نهاد ها، خدمات و بازار جدید و نو مسیر است</a:t>
            </a:r>
            <a:endParaRPr lang="fa-IR" sz="2000" dirty="0">
              <a:solidFill>
                <a:schemeClr val="tx1"/>
              </a:solidFill>
            </a:endParaRPr>
          </a:p>
          <a:p>
            <a:pPr marL="0" indent="0" algn="r">
              <a:buNone/>
            </a:pPr>
            <a:r>
              <a:rPr lang="fa-IR" sz="2000" dirty="0" smtClean="0">
                <a:solidFill>
                  <a:schemeClr val="tx1"/>
                </a:solidFill>
              </a:rPr>
              <a:t>2_مشارکت در توزیع برابر در آمد های کشاورزی از طریق بهبود توزیع منابع موجود در بین کشاورزان خرده پا.</a:t>
            </a:r>
          </a:p>
          <a:p>
            <a:pPr marL="0" indent="0" algn="r">
              <a:buNone/>
            </a:pPr>
            <a:r>
              <a:rPr lang="fa-IR" sz="2000" dirty="0" smtClean="0">
                <a:solidFill>
                  <a:schemeClr val="tx1"/>
                </a:solidFill>
              </a:rPr>
              <a:t>3_سهیم شدن دربرنامه های توسعه جامع روستایی و توسعه کشاورزی</a:t>
            </a:r>
          </a:p>
          <a:p>
            <a:pPr marL="0" indent="0" algn="r">
              <a:buNone/>
            </a:pPr>
            <a:r>
              <a:rPr lang="fa-IR" sz="2000" dirty="0" smtClean="0">
                <a:solidFill>
                  <a:schemeClr val="tx1"/>
                </a:solidFill>
              </a:rPr>
              <a:t>4_ کمک به تولید کنندگان خرده پای کشاورزی  به منظور سازماندهی خود و فراهم کردن زمینه کشاورزی و طراحی نظام توسعه روستایی مناسب شرایط خودشان.</a:t>
            </a:r>
          </a:p>
        </p:txBody>
      </p:sp>
    </p:spTree>
    <p:extLst>
      <p:ext uri="{BB962C8B-B14F-4D97-AF65-F5344CB8AC3E}">
        <p14:creationId xmlns="" xmlns:p14="http://schemas.microsoft.com/office/powerpoint/2010/main" val="277596026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جایگاه ترویج در توسعه کشاورزی</a:t>
            </a:r>
            <a:endParaRPr lang="en-US" dirty="0"/>
          </a:p>
        </p:txBody>
      </p:sp>
      <p:sp>
        <p:nvSpPr>
          <p:cNvPr id="3" name="Content Placeholder 2"/>
          <p:cNvSpPr>
            <a:spLocks noGrp="1"/>
          </p:cNvSpPr>
          <p:nvPr>
            <p:ph idx="1"/>
          </p:nvPr>
        </p:nvSpPr>
        <p:spPr/>
        <p:txBody>
          <a:bodyPr/>
          <a:lstStyle/>
          <a:p>
            <a:pPr algn="r"/>
            <a:r>
              <a:rPr lang="fa-IR" dirty="0" smtClean="0"/>
              <a:t>) برای تحلیل راه هایی که کشاورزان از طریق آن </a:t>
            </a:r>
            <a:r>
              <a:rPr lang="en-US" dirty="0" smtClean="0"/>
              <a:t>AKIS</a:t>
            </a:r>
            <a:r>
              <a:rPr lang="fa-IR" dirty="0" smtClean="0"/>
              <a:t>مفهوم نظام دانش واطلاعات(</a:t>
            </a:r>
            <a:r>
              <a:rPr lang="en-US" dirty="0" smtClean="0"/>
              <a:t> </a:t>
            </a:r>
            <a:r>
              <a:rPr lang="fa-IR" dirty="0" smtClean="0"/>
              <a:t> کشاورزی( اطلاعات کشاورزی و دانش مورد نیاز خود بدست می آورند مفید است، </a:t>
            </a:r>
            <a:r>
              <a:rPr lang="en-US" dirty="0" smtClean="0"/>
              <a:t> </a:t>
            </a:r>
            <a:r>
              <a:rPr lang="fa-IR" dirty="0" smtClean="0"/>
              <a:t>تعریف </a:t>
            </a:r>
            <a:r>
              <a:rPr lang="en-US" dirty="0" smtClean="0"/>
              <a:t> </a:t>
            </a:r>
            <a:r>
              <a:rPr lang="fa-IR" dirty="0" smtClean="0"/>
              <a:t>در یک تعریف آمده است: </a:t>
            </a:r>
            <a:r>
              <a:rPr lang="en-US" dirty="0"/>
              <a:t>AKIS</a:t>
            </a:r>
            <a:endParaRPr lang="fa-IR" dirty="0"/>
          </a:p>
          <a:p>
            <a:pPr algn="r"/>
            <a:r>
              <a:rPr lang="fa-IR" dirty="0" smtClean="0"/>
              <a:t>« این نظام شامل افراد، شبکه ها،نهادها، و تعالات و پیوندهای بین آنها که درگیر فرایندمدیریت  تولید تحول،انتقال،ذخیره سازی،بازیابی،تلفیق نشر و استفاده از دانش اطلاعات است و به صورت بالقوه باعث بهبود و هم افزایی تناسب دانش و مخیط و فناوریهای مودر استفاده کشاورزی می شود</a:t>
            </a:r>
          </a:p>
          <a:p>
            <a:r>
              <a:rPr lang="en-US" dirty="0" smtClean="0"/>
              <a:t>(AKIS)=</a:t>
            </a:r>
            <a:r>
              <a:rPr lang="en-US" dirty="0" err="1" smtClean="0"/>
              <a:t>Agriculturl</a:t>
            </a:r>
            <a:r>
              <a:rPr lang="en-US" dirty="0" smtClean="0"/>
              <a:t>  </a:t>
            </a:r>
            <a:r>
              <a:rPr lang="en-US" dirty="0" err="1" smtClean="0"/>
              <a:t>Knowlege</a:t>
            </a:r>
            <a:r>
              <a:rPr lang="en-US" dirty="0" smtClean="0"/>
              <a:t>  </a:t>
            </a:r>
            <a:r>
              <a:rPr lang="en-US" dirty="0" smtClean="0"/>
              <a:t>and Information </a:t>
            </a:r>
            <a:r>
              <a:rPr lang="en-US" dirty="0" err="1" smtClean="0"/>
              <a:t>Systm</a:t>
            </a:r>
            <a:r>
              <a:rPr lang="fa-IR" dirty="0" smtClean="0"/>
              <a:t>.</a:t>
            </a:r>
            <a:endParaRPr lang="en-US" dirty="0"/>
          </a:p>
        </p:txBody>
      </p:sp>
    </p:spTree>
    <p:extLst>
      <p:ext uri="{BB962C8B-B14F-4D97-AF65-F5344CB8AC3E}">
        <p14:creationId xmlns="" xmlns:p14="http://schemas.microsoft.com/office/powerpoint/2010/main" val="328560665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تاثیر عوامل گوناگون بر ترویج کشاورزی</a:t>
            </a:r>
            <a:endParaRPr lang="fa-IR" dirty="0"/>
          </a:p>
        </p:txBody>
      </p:sp>
      <p:sp>
        <p:nvSpPr>
          <p:cNvPr id="3" name="Content Placeholder 2"/>
          <p:cNvSpPr>
            <a:spLocks noGrp="1"/>
          </p:cNvSpPr>
          <p:nvPr>
            <p:ph idx="1"/>
          </p:nvPr>
        </p:nvSpPr>
        <p:spPr/>
        <p:txBody>
          <a:bodyPr>
            <a:normAutofit fontScale="70000" lnSpcReduction="20000"/>
          </a:bodyPr>
          <a:lstStyle/>
          <a:p>
            <a:pPr algn="r"/>
            <a:r>
              <a:rPr lang="fa-IR" dirty="0" smtClean="0"/>
              <a:t>1-عوال بوم شناسی</a:t>
            </a:r>
          </a:p>
          <a:p>
            <a:pPr algn="r"/>
            <a:r>
              <a:rPr lang="fa-IR" dirty="0" smtClean="0"/>
              <a:t>ترویج کشاورزی بویژه در کشورهای در حال توسعه باید دریک محیط پیچیده ،متنوع و مستعدخطر به فعالیت بپردازد. اینرو است که ترویج کشاورزی باید به تنوع مناطق و حوزه های مختلف بوم شناسی کشاورزی توجه نموده و متناسب نیازها و مشکلات کشاورزان در هریک از این مناطق به انتقال فناوری همت گمارد. وجود اختلاف شرایط طبیعی و اقلیمی </a:t>
            </a:r>
            <a:r>
              <a:rPr lang="en-US" dirty="0" smtClean="0"/>
              <a:t>  </a:t>
            </a:r>
            <a:r>
              <a:rPr lang="fa-IR" dirty="0" smtClean="0"/>
              <a:t>نواحی متفاوت بوم  شناسی کشاورزی  مانند میزان بارندگی،درجه حرارت،نوع خاک و...این </a:t>
            </a:r>
            <a:r>
              <a:rPr lang="en-US" dirty="0" smtClean="0"/>
              <a:t>.</a:t>
            </a:r>
          </a:p>
          <a:p>
            <a:pPr algn="r"/>
            <a:r>
              <a:rPr lang="fa-IR" dirty="0" smtClean="0"/>
              <a:t>امور ترویج را با شرایط دشواری مواجه می سازد</a:t>
            </a:r>
          </a:p>
          <a:p>
            <a:pPr algn="r"/>
            <a:r>
              <a:rPr lang="fa-IR" dirty="0" smtClean="0"/>
              <a:t>2-عوامل اقتصادی:</a:t>
            </a:r>
          </a:p>
          <a:p>
            <a:pPr algn="r"/>
            <a:r>
              <a:rPr lang="fa-IR" dirty="0" smtClean="0"/>
              <a:t>حوزه یا محیط اقتصادی نیز به طرق مختلف بر روندترویج اثر می گذارد.یکی ازمهمترین این عوامل سطح توسعه یافتگی اقتصادی کشور است. میزان سرمایه گذاری دولت در بخش ترویج عمومی نیز یکی دیگر از عوامل است که خود تحت تاثیر وجود یا عدم وجود برنامه اصلاح ساختاری ،درجه وابستگی اقتصاد به کشاورزی یا سهم کشاورزی در ایجاد اشتغال و تولید نا خالص ملی در مقام مقایسه با سایر بخشهای اقتصادی مانند صنعت و خدمات است . از طرفی وضعیت واحدهای بهره برداری و درصد کشاورزان خرده پا و فقیر نیز در تعیین ساخت و کارکرد نظام ترویج بسیار موثر است. </a:t>
            </a:r>
            <a:endParaRPr lang="fa-IR" dirty="0"/>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تاثیر عوامل گوناگون بر ترویج کشاورزی</a:t>
            </a:r>
            <a:endParaRPr lang="fa-IR" dirty="0"/>
          </a:p>
        </p:txBody>
      </p:sp>
      <p:sp>
        <p:nvSpPr>
          <p:cNvPr id="3" name="Content Placeholder 2"/>
          <p:cNvSpPr>
            <a:spLocks noGrp="1"/>
          </p:cNvSpPr>
          <p:nvPr>
            <p:ph idx="1"/>
          </p:nvPr>
        </p:nvSpPr>
        <p:spPr/>
        <p:txBody>
          <a:bodyPr>
            <a:normAutofit fontScale="92500" lnSpcReduction="20000"/>
          </a:bodyPr>
          <a:lstStyle/>
          <a:p>
            <a:pPr algn="r"/>
            <a:r>
              <a:rPr lang="fa-IR" dirty="0" smtClean="0"/>
              <a:t>3-عوامل سیاسی </a:t>
            </a:r>
          </a:p>
          <a:p>
            <a:pPr algn="r"/>
            <a:r>
              <a:rPr lang="fa-IR" dirty="0" smtClean="0"/>
              <a:t>محیط سیاسی به نوبه خود تاثیرات گوناگون و متفاوتی می تواند بر سازمانهای ترویج دولتی و خصوصی داشته باشد وتغییر و تحولات سریع سیاسی در سطح ملی که تعویض مدیران رده بالا را به همراه دارد باعث تضعیف مدیریت در سازمانهای ترویج می شود،ضمن اینکه بروز جنگ و ناارامی سیاسی نیز پرداختن به فعالیتهای ترویجی را نا ممکن می سازد.</a:t>
            </a:r>
          </a:p>
          <a:p>
            <a:pPr algn="r"/>
            <a:r>
              <a:rPr lang="fa-IR" dirty="0" smtClean="0"/>
              <a:t>4-عوامل اجتماعی – فرهنگی</a:t>
            </a:r>
          </a:p>
          <a:p>
            <a:pPr algn="r"/>
            <a:r>
              <a:rPr lang="fa-IR" dirty="0" smtClean="0"/>
              <a:t>در بسیاری از کشورها عوامل اجتماعیمهمترین نقش را میزان اثر بخشی ،کرایی و بهره وری ترویج ایفا می کند. نرخ بالای بیسوادی و کم سوادی ،تنوع زبان و گویش های محلی می توانند مانع انتقال سریع و با کیفیت فناور شودند. تقسیم جنسیتی  کار و الگوی مشارکت زنان در کشاورزی نیز تاثیرات خاصی بر نظام ترویج دارد.</a:t>
            </a:r>
            <a:endParaRPr lang="fa-IR" dirty="0"/>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تاثیر عوامل گوناگون بر ترویج کشاورزی</a:t>
            </a:r>
            <a:endParaRPr lang="fa-IR" dirty="0"/>
          </a:p>
        </p:txBody>
      </p:sp>
      <p:sp>
        <p:nvSpPr>
          <p:cNvPr id="3" name="Content Placeholder 2"/>
          <p:cNvSpPr>
            <a:spLocks noGrp="1"/>
          </p:cNvSpPr>
          <p:nvPr>
            <p:ph idx="1"/>
          </p:nvPr>
        </p:nvSpPr>
        <p:spPr/>
        <p:txBody>
          <a:bodyPr>
            <a:normAutofit lnSpcReduction="10000"/>
          </a:bodyPr>
          <a:lstStyle/>
          <a:p>
            <a:pPr algn="r" rtl="1"/>
            <a:r>
              <a:rPr lang="fa-IR" dirty="0" smtClean="0"/>
              <a:t>4-عوامل نهادی </a:t>
            </a:r>
          </a:p>
          <a:p>
            <a:pPr algn="r" rtl="1"/>
            <a:r>
              <a:rPr lang="fa-IR" dirty="0" smtClean="0"/>
              <a:t>ترویج در یک محیط نهادی فعالیت می کند که سازمانها ی خصوصی و عمومی دیگری نیز وجود دارند که بطور مستقیم و غیر مستقیم در راستا توسعه کشاورزی فعالیت می کنند. ئر این بین کنشگران ،مراکز تحقیقات کشاورزی نزدیکترین شریک نهادی ترویج در امر تولید و انتقال فناوری به شمار می آیند نوحه برنامه ریزیو سیاسگذاری تحقیقات و چونگی طرح ریزی و مدیریت روابط عمومی بین تحقیق و ترویج می تواند دامنه اثر بخشی ترویج را تضعیف یا تقویت کند. سازمانهای تحقیقات کشاورزی در کشورهای جهان سوم با مشکلات زیادی مواجه اند که از جمله می توان به کمبود منابع مالی،کمبود کارشناس با تجربه،فقدان بازخورد از سوی کشاورزان و ناکارایی نظام انگیزش و تشویق اشاره کرد.</a:t>
            </a:r>
            <a:endParaRPr lang="fa-IR" dirty="0"/>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tx1"/>
                </a:solidFill>
              </a:rPr>
              <a:t>اهداف متعدد و متنوع ترویج کشاورزی</a:t>
            </a:r>
            <a:endParaRPr lang="en-US" dirty="0">
              <a:solidFill>
                <a:schemeClr val="tx1"/>
              </a:solidFill>
            </a:endParaRPr>
          </a:p>
        </p:txBody>
      </p:sp>
      <p:sp>
        <p:nvSpPr>
          <p:cNvPr id="3" name="Content Placeholder 2"/>
          <p:cNvSpPr>
            <a:spLocks noGrp="1"/>
          </p:cNvSpPr>
          <p:nvPr>
            <p:ph idx="1"/>
          </p:nvPr>
        </p:nvSpPr>
        <p:spPr>
          <a:xfrm>
            <a:off x="1564438" y="2570022"/>
            <a:ext cx="8596668" cy="4513166"/>
          </a:xfrm>
        </p:spPr>
        <p:txBody>
          <a:bodyPr>
            <a:normAutofit/>
          </a:bodyPr>
          <a:lstStyle/>
          <a:p>
            <a:pPr algn="r"/>
            <a:r>
              <a:rPr lang="fa-IR" sz="2000" dirty="0" smtClean="0">
                <a:solidFill>
                  <a:schemeClr val="tx1"/>
                </a:solidFill>
              </a:rPr>
              <a:t>1_ کمک به کشاورزان در تصمیم گیری</a:t>
            </a:r>
            <a:endParaRPr lang="fa-IR" sz="2000" dirty="0">
              <a:solidFill>
                <a:schemeClr val="tx1"/>
              </a:solidFill>
            </a:endParaRPr>
          </a:p>
          <a:p>
            <a:pPr marL="0" indent="0" algn="r">
              <a:buNone/>
            </a:pPr>
            <a:r>
              <a:rPr lang="fa-IR" sz="2000" dirty="0" smtClean="0">
                <a:solidFill>
                  <a:schemeClr val="tx1"/>
                </a:solidFill>
              </a:rPr>
              <a:t>تصمیم هایی که کشاورزان اتخاذ می کنند بیشتر متاثر از انتظار انها از نتایج آن عمل است. در فرآیند پیچده نظام های بهره برداری، گاهی پیش بینی عواقب حاصل از یک عمل برای کشاورزان دشوار است این شرایط مروج از طریق ارائه دانش و اطلاعات کافی، کشاورزان را نسبت به نتایج احتمالی یک عمل یا اقدام خاص اعم از بگیرند. برای مثال: استفاده از کود های شیمیایی در مرازع دیم می تواند هم باعث افزایش محصول شود،اگر بارندگی کافی، به موقع و با پراکنش مناسب وجود داشته باشیدو هم موجب افزایش  ریسگ گردد، اگر شرایط مذکور موجود نباشد، مروج به کشاورز ریسک باشد در اینجا کشاورز  که بعد از کسب اطلاعات کافی  تصمیم می گیرد. به هر حال مروج نباید نظر خود را به کشاورزان تحمیل کنید.</a:t>
            </a:r>
          </a:p>
          <a:p>
            <a:pPr algn="r">
              <a:buFont typeface="Wingdings" panose="05000000000000000000" pitchFamily="2" charset="2"/>
              <a:buChar char="Ø"/>
            </a:pPr>
            <a:r>
              <a:rPr lang="fa-IR" sz="2000" dirty="0" smtClean="0">
                <a:solidFill>
                  <a:schemeClr val="tx1"/>
                </a:solidFill>
              </a:rPr>
              <a:t>(ادامه صفحه بعد)</a:t>
            </a:r>
            <a:endParaRPr lang="fa-IR" sz="2000" dirty="0">
              <a:solidFill>
                <a:schemeClr val="tx1"/>
              </a:solidFill>
            </a:endParaRPr>
          </a:p>
        </p:txBody>
      </p:sp>
    </p:spTree>
    <p:extLst>
      <p:ext uri="{BB962C8B-B14F-4D97-AF65-F5344CB8AC3E}">
        <p14:creationId xmlns="" xmlns:p14="http://schemas.microsoft.com/office/powerpoint/2010/main" val="67537255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1"/>
                </a:solidFill>
              </a:rPr>
              <a:t>اهداف متعدد و متنوع ترویج کشاورزی</a:t>
            </a:r>
            <a:endParaRPr lang="en-US" dirty="0"/>
          </a:p>
        </p:txBody>
      </p:sp>
      <p:sp>
        <p:nvSpPr>
          <p:cNvPr id="3" name="Content Placeholder 2"/>
          <p:cNvSpPr>
            <a:spLocks noGrp="1"/>
          </p:cNvSpPr>
          <p:nvPr>
            <p:ph idx="1"/>
          </p:nvPr>
        </p:nvSpPr>
        <p:spPr/>
        <p:txBody>
          <a:bodyPr>
            <a:normAutofit/>
          </a:bodyPr>
          <a:lstStyle/>
          <a:p>
            <a:pPr marL="0" indent="0" algn="r">
              <a:buNone/>
            </a:pPr>
            <a:r>
              <a:rPr lang="fa-IR" sz="2000" dirty="0" smtClean="0">
                <a:solidFill>
                  <a:schemeClr val="tx1"/>
                </a:solidFill>
              </a:rPr>
              <a:t>زمانی که مروج احتمال می دهد که کشاورزان تصمیم نامناسب اتخاذ، باید از فنون  پیسر فته ارتباطی  استفده نماید تا بطور غیر مستقیم آنها را از آن اقدام باز دارد.</a:t>
            </a:r>
          </a:p>
          <a:p>
            <a:pPr marL="0" indent="0" algn="r">
              <a:buNone/>
            </a:pPr>
            <a:r>
              <a:rPr lang="fa-IR" sz="2000" dirty="0">
                <a:solidFill>
                  <a:schemeClr val="tx1"/>
                </a:solidFill>
              </a:rPr>
              <a:t> باید توجه </a:t>
            </a:r>
            <a:r>
              <a:rPr lang="fa-IR" sz="2000" dirty="0" smtClean="0">
                <a:solidFill>
                  <a:schemeClr val="tx1"/>
                </a:solidFill>
              </a:rPr>
              <a:t>داشت در یک  موقیعت تصمیم گیری  همه اطلاعات و دانش  در اختیار مروج نیست  بلکه بخشی ازآن  در اختیار زارع است. در این موضوع کمک می کند  تا مروج از طریق باز کردن باب گفتگو و مذاکره، به کشاورز در فرآیند تصمیم گیری کمک کند </a:t>
            </a:r>
          </a:p>
        </p:txBody>
      </p:sp>
    </p:spTree>
    <p:extLst>
      <p:ext uri="{BB962C8B-B14F-4D97-AF65-F5344CB8AC3E}">
        <p14:creationId xmlns="" xmlns:p14="http://schemas.microsoft.com/office/powerpoint/2010/main" val="420576109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1"/>
                </a:solidFill>
              </a:rPr>
              <a:t>اهداف متعدد و متنوع ترویج کشاورزی</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lgn="r">
              <a:buNone/>
            </a:pPr>
            <a:r>
              <a:rPr lang="fa-IR" sz="2000" dirty="0" smtClean="0">
                <a:solidFill>
                  <a:schemeClr val="tx1"/>
                </a:solidFill>
              </a:rPr>
              <a:t>2_ ایجاد انگیزه در کشاورزان برای اجرای تصمیم های خود</a:t>
            </a:r>
          </a:p>
          <a:p>
            <a:pPr marL="0" indent="0" algn="r">
              <a:buNone/>
            </a:pPr>
            <a:endParaRPr lang="fa-IR" sz="2000" dirty="0">
              <a:solidFill>
                <a:schemeClr val="tx1"/>
              </a:solidFill>
            </a:endParaRPr>
          </a:p>
          <a:p>
            <a:pPr marL="0" indent="0" algn="r">
              <a:buNone/>
            </a:pPr>
            <a:r>
              <a:rPr lang="fa-IR" sz="2000" dirty="0" smtClean="0">
                <a:solidFill>
                  <a:schemeClr val="tx1"/>
                </a:solidFill>
              </a:rPr>
              <a:t>برای هدایت وکمک به کشاورزان در اتخاذ تصمیم مناسب، نوبت به ایجاد انگیزه  برای اقدام عملی می رسد. مروج با ایجاد انگیزه کشاورزان، آنها برای اجرا تصمیمات خود ترغیب می کند.</a:t>
            </a:r>
            <a:endParaRPr lang="en-US" sz="2000" dirty="0">
              <a:solidFill>
                <a:schemeClr val="tx1"/>
              </a:solidFill>
            </a:endParaRPr>
          </a:p>
        </p:txBody>
      </p:sp>
    </p:spTree>
    <p:extLst>
      <p:ext uri="{BB962C8B-B14F-4D97-AF65-F5344CB8AC3E}">
        <p14:creationId xmlns="" xmlns:p14="http://schemas.microsoft.com/office/powerpoint/2010/main" val="247835955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1"/>
                </a:solidFill>
              </a:rPr>
              <a:t>اهداف متعدد و متنوع ترویج کشاورزی</a:t>
            </a:r>
            <a:endParaRPr lang="en-US" dirty="0"/>
          </a:p>
        </p:txBody>
      </p:sp>
      <p:sp>
        <p:nvSpPr>
          <p:cNvPr id="3" name="Content Placeholder 2"/>
          <p:cNvSpPr>
            <a:spLocks noGrp="1"/>
          </p:cNvSpPr>
          <p:nvPr>
            <p:ph idx="1"/>
          </p:nvPr>
        </p:nvSpPr>
        <p:spPr/>
        <p:txBody>
          <a:bodyPr>
            <a:normAutofit/>
          </a:bodyPr>
          <a:lstStyle/>
          <a:p>
            <a:pPr marL="0" indent="0" algn="r">
              <a:buNone/>
            </a:pPr>
            <a:r>
              <a:rPr lang="fa-IR" sz="2000" dirty="0" smtClean="0">
                <a:solidFill>
                  <a:schemeClr val="tx1"/>
                </a:solidFill>
              </a:rPr>
              <a:t>3_ تغییر رفتار کشاورزان</a:t>
            </a:r>
          </a:p>
          <a:p>
            <a:pPr marL="0" indent="0" algn="r">
              <a:buNone/>
            </a:pPr>
            <a:r>
              <a:rPr lang="fa-IR" sz="2000" dirty="0" smtClean="0">
                <a:solidFill>
                  <a:schemeClr val="tx1"/>
                </a:solidFill>
              </a:rPr>
              <a:t>کشاورزان دارای رفتار حرفه ای خاصی هستند که در صورت تغییر و پویایی می تواند به تحول بخش کشاورزی کمک کند تغییر رفتار کشاورزان در سه بعد دانشی، نگرشی و مهارتی  از اهداف  اساسی ترویج است. برای دستیابی به این هدف مروجان باید آموزش های خاصی در زمینه روانشناسی بزرگسالان وارتباطات انسانی ببیند.</a:t>
            </a:r>
          </a:p>
        </p:txBody>
      </p:sp>
    </p:spTree>
    <p:extLst>
      <p:ext uri="{BB962C8B-B14F-4D97-AF65-F5344CB8AC3E}">
        <p14:creationId xmlns="" xmlns:p14="http://schemas.microsoft.com/office/powerpoint/2010/main" val="135108125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1"/>
                </a:solidFill>
              </a:rPr>
              <a:t>اهداف متعدد و متنوع ترویج کشاورزی</a:t>
            </a:r>
            <a:endParaRPr lang="en-US" dirty="0"/>
          </a:p>
        </p:txBody>
      </p:sp>
      <p:sp>
        <p:nvSpPr>
          <p:cNvPr id="3" name="Content Placeholder 2"/>
          <p:cNvSpPr>
            <a:spLocks noGrp="1"/>
          </p:cNvSpPr>
          <p:nvPr>
            <p:ph idx="1"/>
          </p:nvPr>
        </p:nvSpPr>
        <p:spPr/>
        <p:txBody>
          <a:bodyPr>
            <a:normAutofit/>
          </a:bodyPr>
          <a:lstStyle/>
          <a:p>
            <a:pPr marL="0" indent="0" algn="r">
              <a:buNone/>
            </a:pPr>
            <a:r>
              <a:rPr lang="fa-IR" sz="2000" dirty="0" smtClean="0">
                <a:solidFill>
                  <a:schemeClr val="tx1"/>
                </a:solidFill>
              </a:rPr>
              <a:t>4_ کمک به کشاورزان برای دستیابی به اهداف</a:t>
            </a:r>
          </a:p>
          <a:p>
            <a:pPr marL="0" indent="0" algn="r">
              <a:buNone/>
            </a:pPr>
            <a:r>
              <a:rPr lang="fa-IR" dirty="0" smtClean="0">
                <a:solidFill>
                  <a:schemeClr val="tx1"/>
                </a:solidFill>
              </a:rPr>
              <a:t>مروجان به روشهای زیر به کشاورزان کمک می کنند تا اهداف خود را محقق سازند:</a:t>
            </a:r>
          </a:p>
          <a:p>
            <a:pPr marL="0" indent="0" algn="r">
              <a:buNone/>
            </a:pPr>
            <a:r>
              <a:rPr lang="fa-IR" sz="2000" dirty="0" smtClean="0">
                <a:solidFill>
                  <a:schemeClr val="tx1"/>
                </a:solidFill>
              </a:rPr>
              <a:t>_ارائه توصیه های به موقع در مورد مشکلات.</a:t>
            </a:r>
          </a:p>
          <a:p>
            <a:pPr marL="0" indent="0" algn="r">
              <a:buNone/>
            </a:pPr>
            <a:r>
              <a:rPr lang="fa-IR" sz="2000" dirty="0" smtClean="0">
                <a:solidFill>
                  <a:schemeClr val="tx1"/>
                </a:solidFill>
              </a:rPr>
              <a:t>_در اختیار قرار دادان گزینه های متفاوت انجام عملیات کشاورزی برای افزایش قدرت انتخاب کشاورزان.</a:t>
            </a:r>
          </a:p>
          <a:p>
            <a:pPr marL="0" indent="0" algn="r">
              <a:buNone/>
            </a:pPr>
            <a:r>
              <a:rPr lang="fa-IR" sz="2000" dirty="0" smtClean="0">
                <a:solidFill>
                  <a:schemeClr val="tx1"/>
                </a:solidFill>
              </a:rPr>
              <a:t>_اگاه سازی کشاورزان در انتخاب اهداف خود</a:t>
            </a:r>
          </a:p>
          <a:p>
            <a:pPr marL="0" indent="0" algn="r">
              <a:buNone/>
            </a:pPr>
            <a:r>
              <a:rPr lang="fa-IR" sz="2000" dirty="0" smtClean="0">
                <a:solidFill>
                  <a:schemeClr val="tx1"/>
                </a:solidFill>
              </a:rPr>
              <a:t>_کمک به کشاورزان در تصمیم گیریبه روش نظام مند بصورت فردی یا عضوی از گروه.</a:t>
            </a:r>
          </a:p>
        </p:txBody>
      </p:sp>
    </p:spTree>
    <p:extLst>
      <p:ext uri="{BB962C8B-B14F-4D97-AF65-F5344CB8AC3E}">
        <p14:creationId xmlns="" xmlns:p14="http://schemas.microsoft.com/office/powerpoint/2010/main" val="277600868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1"/>
                </a:solidFill>
              </a:rPr>
              <a:t>اهداف متعدد و متنوع ترویج کشاورزی</a:t>
            </a:r>
            <a:endParaRPr lang="en-US" dirty="0"/>
          </a:p>
        </p:txBody>
      </p:sp>
      <p:sp>
        <p:nvSpPr>
          <p:cNvPr id="3" name="Content Placeholder 2"/>
          <p:cNvSpPr>
            <a:spLocks noGrp="1"/>
          </p:cNvSpPr>
          <p:nvPr>
            <p:ph idx="1"/>
          </p:nvPr>
        </p:nvSpPr>
        <p:spPr/>
        <p:txBody>
          <a:bodyPr>
            <a:normAutofit/>
          </a:bodyPr>
          <a:lstStyle/>
          <a:p>
            <a:pPr marL="0" indent="0" algn="r">
              <a:buNone/>
            </a:pPr>
            <a:r>
              <a:rPr lang="fa-IR" sz="2000" dirty="0" smtClean="0">
                <a:solidFill>
                  <a:schemeClr val="tx1"/>
                </a:solidFill>
              </a:rPr>
              <a:t>5_ سازمان دهی تشکل های مردمی</a:t>
            </a:r>
          </a:p>
          <a:p>
            <a:pPr marL="0" indent="0" algn="r">
              <a:buNone/>
            </a:pPr>
            <a:r>
              <a:rPr lang="fa-IR" sz="2000" dirty="0">
                <a:solidFill>
                  <a:schemeClr val="tx1"/>
                </a:solidFill>
              </a:rPr>
              <a:t> </a:t>
            </a:r>
            <a:r>
              <a:rPr lang="fa-IR" sz="2000" dirty="0" smtClean="0">
                <a:solidFill>
                  <a:schemeClr val="tx1"/>
                </a:solidFill>
              </a:rPr>
              <a:t>در کشور های توسعه یافته به دلیل سطح سواد بالاتر کشاورزان، برخی از تشکل های مردمی بصورت خودجوش شکل گرفته و فعالیت می کنند. درکشور های در حال توسعه یکی از نقش ها یا اهداف ترویج کمک به روستاییان و کشاورزان برای ایجاد این تشکل ها در جهت تحقق اهداف توسعه کشاورزی است.</a:t>
            </a:r>
            <a:endParaRPr lang="en-US" sz="2000" dirty="0">
              <a:solidFill>
                <a:schemeClr val="tx1"/>
              </a:solidFill>
            </a:endParaRPr>
          </a:p>
        </p:txBody>
      </p:sp>
    </p:spTree>
    <p:extLst>
      <p:ext uri="{BB962C8B-B14F-4D97-AF65-F5344CB8AC3E}">
        <p14:creationId xmlns="" xmlns:p14="http://schemas.microsoft.com/office/powerpoint/2010/main" val="413744388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1"/>
                </a:solidFill>
              </a:rPr>
              <a:t>اهداف متعدد و متنوع ترویج کشاورزی</a:t>
            </a:r>
            <a:endParaRPr lang="en-US" dirty="0"/>
          </a:p>
        </p:txBody>
      </p:sp>
      <p:sp>
        <p:nvSpPr>
          <p:cNvPr id="3" name="Content Placeholder 2"/>
          <p:cNvSpPr>
            <a:spLocks noGrp="1"/>
          </p:cNvSpPr>
          <p:nvPr>
            <p:ph idx="1"/>
          </p:nvPr>
        </p:nvSpPr>
        <p:spPr/>
        <p:txBody>
          <a:bodyPr>
            <a:normAutofit/>
          </a:bodyPr>
          <a:lstStyle/>
          <a:p>
            <a:pPr marL="0" indent="0" algn="r">
              <a:buNone/>
            </a:pPr>
            <a:r>
              <a:rPr lang="fa-IR" sz="2000" dirty="0" smtClean="0">
                <a:solidFill>
                  <a:schemeClr val="tx1"/>
                </a:solidFill>
              </a:rPr>
              <a:t>6_ آموزش کشاورزان </a:t>
            </a:r>
          </a:p>
          <a:p>
            <a:pPr marL="0" indent="0" algn="r">
              <a:buNone/>
            </a:pPr>
            <a:r>
              <a:rPr lang="fa-IR" sz="2000" dirty="0" smtClean="0">
                <a:solidFill>
                  <a:schemeClr val="tx1"/>
                </a:solidFill>
              </a:rPr>
              <a:t>آموزش کشاورزان، مهمتر از سایر اهداف ترویج است، زیرا از این طریق است که می توان انتظار تحول در بخش کشاورزی را داشت، کشاورزان از راه آموزش با نواوریها جدید آشنا و برای پذیرش آنها تمایل نشان می دهند. یکی از عواملی که باعث خروج کشاورزان است. این کشاورزان نابرخوردار از آموزش های جدید احساس می کندد که کشاورزی یک بخش سنتی و فاقد هرگونه پویایی است، بنابراین حرفه مذکور را ترک می گویند.</a:t>
            </a:r>
            <a:endParaRPr lang="en-US" sz="2000" dirty="0">
              <a:solidFill>
                <a:schemeClr val="tx1"/>
              </a:solidFill>
            </a:endParaRPr>
          </a:p>
        </p:txBody>
      </p:sp>
    </p:spTree>
    <p:extLst>
      <p:ext uri="{BB962C8B-B14F-4D97-AF65-F5344CB8AC3E}">
        <p14:creationId xmlns="" xmlns:p14="http://schemas.microsoft.com/office/powerpoint/2010/main" val="2543825706"/>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477</TotalTime>
  <Words>2428</Words>
  <Application>Microsoft Office PowerPoint</Application>
  <PresentationFormat>Custom</PresentationFormat>
  <Paragraphs>99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Organic</vt:lpstr>
      <vt:lpstr>بسم الله الرحمن الرحیم</vt:lpstr>
      <vt:lpstr>اهداف ترویج کشاورزی.</vt:lpstr>
      <vt:lpstr>اهداف متعدد و متنوع ترویج کشاورزی</vt:lpstr>
      <vt:lpstr>اهداف متعدد و متنوع ترویج کشاورزی</vt:lpstr>
      <vt:lpstr>اهداف متعدد و متنوع ترویج کشاورزی</vt:lpstr>
      <vt:lpstr>اهداف متعدد و متنوع ترویج کشاورزی</vt:lpstr>
      <vt:lpstr>اهداف متعدد و متنوع ترویج کشاورزی</vt:lpstr>
      <vt:lpstr>اهداف متعدد و متنوع ترویج کشاورزی</vt:lpstr>
      <vt:lpstr>اهداف متعدد و متنوع ترویج کشاورزی</vt:lpstr>
      <vt:lpstr>اصول آموزش های ترویجی</vt:lpstr>
      <vt:lpstr>اصول آموزش های ترویجی</vt:lpstr>
      <vt:lpstr>اصول آموزش های ترویجی</vt:lpstr>
      <vt:lpstr>سیر تکاملی ترویج کشاورزی</vt:lpstr>
      <vt:lpstr>سیر تکاملی ترویج کشاورزی</vt:lpstr>
      <vt:lpstr>تاریخ ترویج کشاورزی در جهان سوم</vt:lpstr>
      <vt:lpstr>تاریخچه ترویج کشاورزی در ایران</vt:lpstr>
      <vt:lpstr>تاریخچه ترویج کشاورزی در ایران</vt:lpstr>
      <vt:lpstr>تاریخچه ترویج کشاورزی در ایران</vt:lpstr>
      <vt:lpstr>جایگاه ترویج در توسعه کشاورزی</vt:lpstr>
      <vt:lpstr>جایگاه ترویج در توسعه کشاورزی</vt:lpstr>
      <vt:lpstr>تاثیر عوامل گوناگون بر ترویج کشاورزی</vt:lpstr>
      <vt:lpstr>تاثیر عوامل گوناگون بر ترویج کشاورزی</vt:lpstr>
      <vt:lpstr>تاثیر عوامل گوناگون بر ترویج کشاورزی</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زندگی نامه سردار شهید سپهبد حاج قاسم سلیمانی </dc:title>
  <dc:creator>sa</dc:creator>
  <cp:lastModifiedBy>Fani heydar</cp:lastModifiedBy>
  <cp:revision>127</cp:revision>
  <dcterms:created xsi:type="dcterms:W3CDTF">2020-01-07T08:08:55Z</dcterms:created>
  <dcterms:modified xsi:type="dcterms:W3CDTF">2008-07-30T18:30:38Z</dcterms:modified>
</cp:coreProperties>
</file>