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C1334B-E579-440E-B6A9-90BB04B71249}">
          <p14:sldIdLst>
            <p14:sldId id="256"/>
            <p14:sldId id="258"/>
            <p14:sldId id="259"/>
            <p14:sldId id="260"/>
            <p14:sldId id="261"/>
            <p14:sldId id="262"/>
            <p14:sldId id="263"/>
            <p14:sldId id="264"/>
            <p14:sldId id="265"/>
            <p14:sldId id="266"/>
            <p14:sldId id="267"/>
          </p14:sldIdLst>
        </p14:section>
        <p14:section name="Untitled Section" id="{25E4055A-976B-490F-A87E-A8C21E890931}">
          <p14:sldIdLst>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4000608-3715-4B37-8699-8469D85E1388}" type="datetimeFigureOut">
              <a:rPr lang="en-US" smtClean="0"/>
              <a:t>3/18/2020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6E1145A-B223-487E-AF0C-3D44E939EED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1054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00608-3715-4B37-8699-8469D85E1388}"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1145A-B223-487E-AF0C-3D44E939EED3}" type="slidenum">
              <a:rPr lang="en-US" smtClean="0"/>
              <a:t>‹#›</a:t>
            </a:fld>
            <a:endParaRPr lang="en-US"/>
          </a:p>
        </p:txBody>
      </p:sp>
    </p:spTree>
    <p:extLst>
      <p:ext uri="{BB962C8B-B14F-4D97-AF65-F5344CB8AC3E}">
        <p14:creationId xmlns:p14="http://schemas.microsoft.com/office/powerpoint/2010/main" val="35673934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34565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6726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t>‹#›</a:t>
            </a:fld>
            <a:endParaRPr lang="en-US"/>
          </a:p>
        </p:txBody>
      </p:sp>
    </p:spTree>
    <p:extLst>
      <p:ext uri="{BB962C8B-B14F-4D97-AF65-F5344CB8AC3E}">
        <p14:creationId xmlns:p14="http://schemas.microsoft.com/office/powerpoint/2010/main" val="19869786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5692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5845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000608-3715-4B37-8699-8469D85E1388}"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5871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000608-3715-4B37-8699-8469D85E1388}"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07010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000608-3715-4B37-8699-8469D85E1388}"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t>‹#›</a:t>
            </a:fld>
            <a:endParaRPr lang="en-US"/>
          </a:p>
        </p:txBody>
      </p:sp>
    </p:spTree>
    <p:extLst>
      <p:ext uri="{BB962C8B-B14F-4D97-AF65-F5344CB8AC3E}">
        <p14:creationId xmlns:p14="http://schemas.microsoft.com/office/powerpoint/2010/main" val="14442013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00608-3715-4B37-8699-8469D85E1388}"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E1145A-B223-487E-AF0C-3D44E939EED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3549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4000608-3715-4B37-8699-8469D85E1388}"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1145A-B223-487E-AF0C-3D44E939EED3}"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580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000608-3715-4B37-8699-8469D85E1388}"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E1145A-B223-487E-AF0C-3D44E939EED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53295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000608-3715-4B37-8699-8469D85E1388}"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E1145A-B223-487E-AF0C-3D44E939EED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592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00608-3715-4B37-8699-8469D85E1388}"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E1145A-B223-487E-AF0C-3D44E939EED3}" type="slidenum">
              <a:rPr lang="en-US" smtClean="0"/>
              <a:t>‹#›</a:t>
            </a:fld>
            <a:endParaRPr lang="en-US"/>
          </a:p>
        </p:txBody>
      </p:sp>
    </p:spTree>
    <p:extLst>
      <p:ext uri="{BB962C8B-B14F-4D97-AF65-F5344CB8AC3E}">
        <p14:creationId xmlns:p14="http://schemas.microsoft.com/office/powerpoint/2010/main" val="37271386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00608-3715-4B37-8699-8469D85E1388}"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1145A-B223-487E-AF0C-3D44E939EED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667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000608-3715-4B37-8699-8469D85E1388}"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E1145A-B223-487E-AF0C-3D44E939EED3}" type="slidenum">
              <a:rPr lang="en-US" smtClean="0"/>
              <a:t>‹#›</a:t>
            </a:fld>
            <a:endParaRPr lang="en-US"/>
          </a:p>
        </p:txBody>
      </p:sp>
    </p:spTree>
    <p:extLst>
      <p:ext uri="{BB962C8B-B14F-4D97-AF65-F5344CB8AC3E}">
        <p14:creationId xmlns:p14="http://schemas.microsoft.com/office/powerpoint/2010/main" val="16230554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000608-3715-4B37-8699-8469D85E1388}" type="datetimeFigureOut">
              <a:rPr lang="en-US" smtClean="0"/>
              <a:t>3/18/2020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E1145A-B223-487E-AF0C-3D44E939EED3}" type="slidenum">
              <a:rPr lang="en-US" smtClean="0"/>
              <a:t>‹#›</a:t>
            </a:fld>
            <a:endParaRPr lang="en-US"/>
          </a:p>
        </p:txBody>
      </p:sp>
    </p:spTree>
    <p:extLst>
      <p:ext uri="{BB962C8B-B14F-4D97-AF65-F5344CB8AC3E}">
        <p14:creationId xmlns:p14="http://schemas.microsoft.com/office/powerpoint/2010/main" val="94585697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6764" y="1749441"/>
            <a:ext cx="7766936" cy="1646302"/>
          </a:xfrm>
        </p:spPr>
        <p:txBody>
          <a:bodyPr/>
          <a:lstStyle/>
          <a:p>
            <a:pPr algn="ctr"/>
            <a:r>
              <a:rPr lang="fa-IR" dirty="0" smtClean="0">
                <a:cs typeface="B Compset" panose="00000400000000000000" pitchFamily="2" charset="-78"/>
              </a:rPr>
              <a:t>بسم الله الرحمن الرحیم</a:t>
            </a:r>
            <a:endParaRPr lang="en-US" dirty="0">
              <a:cs typeface="B Compset" panose="00000400000000000000" pitchFamily="2" charset="-78"/>
            </a:endParaRPr>
          </a:p>
        </p:txBody>
      </p:sp>
      <p:sp>
        <p:nvSpPr>
          <p:cNvPr id="3" name="Subtitle 2"/>
          <p:cNvSpPr>
            <a:spLocks noGrp="1"/>
          </p:cNvSpPr>
          <p:nvPr>
            <p:ph type="subTitle" idx="1"/>
          </p:nvPr>
        </p:nvSpPr>
        <p:spPr/>
        <p:txBody>
          <a:bodyPr>
            <a:normAutofit lnSpcReduction="10000"/>
          </a:bodyPr>
          <a:lstStyle/>
          <a:p>
            <a:r>
              <a:rPr lang="fa-IR" dirty="0" smtClean="0"/>
              <a:t>ترویج و آموزش کشاورزی</a:t>
            </a:r>
          </a:p>
          <a:p>
            <a:r>
              <a:rPr lang="fa-IR" dirty="0" smtClean="0"/>
              <a:t>مدرس: قاسمی زرین آبادی</a:t>
            </a:r>
          </a:p>
          <a:p>
            <a:r>
              <a:rPr lang="fa-IR" dirty="0" smtClean="0"/>
              <a:t>آموزشکده کشاورزی ساری</a:t>
            </a:r>
            <a:endParaRPr lang="en-US" dirty="0"/>
          </a:p>
        </p:txBody>
      </p:sp>
    </p:spTree>
    <p:extLst>
      <p:ext uri="{BB962C8B-B14F-4D97-AF65-F5344CB8AC3E}">
        <p14:creationId xmlns:p14="http://schemas.microsoft.com/office/powerpoint/2010/main" val="50948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439" y="950792"/>
            <a:ext cx="8596668" cy="809767"/>
          </a:xfrm>
        </p:spPr>
        <p:txBody>
          <a:bodyPr/>
          <a:lstStyle/>
          <a:p>
            <a:r>
              <a:rPr lang="fa-IR" dirty="0">
                <a:solidFill>
                  <a:prstClr val="black"/>
                </a:solidFill>
              </a:rPr>
              <a:t>اصول آموزش های ترویجی</a:t>
            </a:r>
            <a:endParaRPr lang="en-US" dirty="0"/>
          </a:p>
        </p:txBody>
      </p:sp>
      <p:sp>
        <p:nvSpPr>
          <p:cNvPr id="3" name="Content Placeholder 2"/>
          <p:cNvSpPr>
            <a:spLocks noGrp="1"/>
          </p:cNvSpPr>
          <p:nvPr>
            <p:ph idx="1"/>
          </p:nvPr>
        </p:nvSpPr>
        <p:spPr>
          <a:xfrm>
            <a:off x="1564439" y="2624613"/>
            <a:ext cx="8596668" cy="3880773"/>
          </a:xfrm>
        </p:spPr>
        <p:txBody>
          <a:bodyPr>
            <a:normAutofit/>
          </a:bodyPr>
          <a:lstStyle/>
          <a:p>
            <a:pPr marL="0" indent="0" algn="r">
              <a:buNone/>
            </a:pPr>
            <a:r>
              <a:rPr lang="fa-IR" sz="2000" dirty="0" smtClean="0">
                <a:solidFill>
                  <a:schemeClr val="tx1"/>
                </a:solidFill>
              </a:rPr>
              <a:t>اصول آموزش های ترویجی</a:t>
            </a:r>
          </a:p>
          <a:p>
            <a:pPr marL="0" indent="0" algn="r">
              <a:buNone/>
            </a:pPr>
            <a:endParaRPr lang="fa-IR" sz="2000" dirty="0" smtClean="0">
              <a:solidFill>
                <a:schemeClr val="tx1"/>
              </a:solidFill>
            </a:endParaRPr>
          </a:p>
          <a:p>
            <a:pPr marL="0" indent="0" algn="r">
              <a:buNone/>
            </a:pPr>
            <a:r>
              <a:rPr lang="fa-IR" sz="2000" dirty="0" smtClean="0">
                <a:solidFill>
                  <a:schemeClr val="tx1"/>
                </a:solidFill>
              </a:rPr>
              <a:t>اصل یک عبارت یا گزاره بیان کننده تدبیر و سیاستی است که تصمیم گیری و اقدام مستمر و پایدار را راهنمائی و هدایت می کند.</a:t>
            </a:r>
            <a:endParaRPr lang="en-US" sz="2000" dirty="0">
              <a:solidFill>
                <a:schemeClr val="tx1"/>
              </a:solidFill>
            </a:endParaRPr>
          </a:p>
        </p:txBody>
      </p:sp>
    </p:spTree>
    <p:extLst>
      <p:ext uri="{BB962C8B-B14F-4D97-AF65-F5344CB8AC3E}">
        <p14:creationId xmlns:p14="http://schemas.microsoft.com/office/powerpoint/2010/main" val="25489829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prstClr val="black"/>
                </a:solidFill>
              </a:rPr>
              <a:t>اصول آموزش های ترویجی</a:t>
            </a:r>
            <a:endParaRPr lang="en-US" dirty="0"/>
          </a:p>
        </p:txBody>
      </p:sp>
      <p:sp>
        <p:nvSpPr>
          <p:cNvPr id="3" name="Content Placeholder 2"/>
          <p:cNvSpPr>
            <a:spLocks noGrp="1"/>
          </p:cNvSpPr>
          <p:nvPr>
            <p:ph idx="1"/>
          </p:nvPr>
        </p:nvSpPr>
        <p:spPr/>
        <p:txBody>
          <a:bodyPr>
            <a:normAutofit fontScale="92500" lnSpcReduction="20000"/>
          </a:bodyPr>
          <a:lstStyle/>
          <a:p>
            <a:pPr marL="0" indent="0" algn="r">
              <a:buNone/>
            </a:pPr>
            <a:r>
              <a:rPr lang="fa-IR" sz="2000" dirty="0" smtClean="0">
                <a:solidFill>
                  <a:schemeClr val="tx1"/>
                </a:solidFill>
              </a:rPr>
              <a:t>1_اصل علائق و نیاز ها</a:t>
            </a:r>
          </a:p>
          <a:p>
            <a:pPr marL="0" indent="0" algn="r">
              <a:buNone/>
            </a:pPr>
            <a:r>
              <a:rPr lang="fa-IR" sz="2000" dirty="0" smtClean="0">
                <a:solidFill>
                  <a:schemeClr val="tx1"/>
                </a:solidFill>
              </a:rPr>
              <a:t>علائق و نیاز هادر واقع مثل سوختی می باشند که آدمی را بسوی یک فعالیت خاص سوق می دهند</a:t>
            </a:r>
            <a:r>
              <a:rPr lang="fa-IR" sz="2000" dirty="0" smtClean="0">
                <a:solidFill>
                  <a:schemeClr val="tx1"/>
                </a:solidFill>
              </a:rPr>
              <a:t>.</a:t>
            </a:r>
          </a:p>
          <a:p>
            <a:pPr marL="0" lvl="0" indent="0" algn="r">
              <a:buClr>
                <a:srgbClr val="90C226"/>
              </a:buClr>
              <a:buNone/>
            </a:pPr>
            <a:r>
              <a:rPr lang="fa-IR" sz="2000" dirty="0" smtClean="0">
                <a:solidFill>
                  <a:prstClr val="black"/>
                </a:solidFill>
              </a:rPr>
              <a:t>_2- </a:t>
            </a:r>
            <a:r>
              <a:rPr lang="fa-IR" sz="2000" dirty="0">
                <a:solidFill>
                  <a:prstClr val="black"/>
                </a:solidFill>
              </a:rPr>
              <a:t>اصل سازمانهای محلی مردمی</a:t>
            </a:r>
          </a:p>
          <a:p>
            <a:pPr marL="0" lvl="0" indent="0" algn="r">
              <a:buClr>
                <a:srgbClr val="90C226"/>
              </a:buClr>
              <a:buNone/>
            </a:pPr>
            <a:r>
              <a:rPr lang="fa-IR" sz="2000" dirty="0">
                <a:solidFill>
                  <a:prstClr val="black"/>
                </a:solidFill>
              </a:rPr>
              <a:t>طبق این اصل موفقیت برنامه های ترویجی در گرو اغار و توسعه فعالیتها درسطح </a:t>
            </a:r>
            <a:r>
              <a:rPr lang="fa-IR" sz="2000" dirty="0" smtClean="0">
                <a:solidFill>
                  <a:prstClr val="black"/>
                </a:solidFill>
              </a:rPr>
              <a:t>محلی</a:t>
            </a:r>
          </a:p>
          <a:p>
            <a:pPr marL="0" indent="0" algn="r">
              <a:buNone/>
            </a:pPr>
            <a:r>
              <a:rPr lang="fa-IR" sz="2000" dirty="0">
                <a:solidFill>
                  <a:schemeClr val="tx1"/>
                </a:solidFill>
              </a:rPr>
              <a:t>3_اصل تفاوت های فرهنگی</a:t>
            </a:r>
          </a:p>
          <a:p>
            <a:pPr marL="0" indent="0" algn="r">
              <a:buNone/>
            </a:pPr>
            <a:r>
              <a:rPr lang="fa-IR" sz="2000" dirty="0">
                <a:solidFill>
                  <a:schemeClr val="tx1"/>
                </a:solidFill>
              </a:rPr>
              <a:t>بر اساس این  اصل کارآیی و موفقیت برنامه های ترویجی متاثر از شرایط فرهنگی مخاطب </a:t>
            </a:r>
            <a:r>
              <a:rPr lang="fa-IR" sz="2000" dirty="0" smtClean="0">
                <a:solidFill>
                  <a:schemeClr val="tx1"/>
                </a:solidFill>
              </a:rPr>
              <a:t>است</a:t>
            </a:r>
          </a:p>
          <a:p>
            <a:pPr marL="0" indent="0" algn="r">
              <a:buNone/>
            </a:pPr>
            <a:r>
              <a:rPr lang="fa-IR" sz="2000" dirty="0" smtClean="0"/>
              <a:t>4_اصل </a:t>
            </a:r>
            <a:r>
              <a:rPr lang="fa-IR" sz="2000" dirty="0"/>
              <a:t>تغییر </a:t>
            </a:r>
            <a:r>
              <a:rPr lang="fa-IR" sz="2000" dirty="0" smtClean="0"/>
              <a:t>فرهنگی</a:t>
            </a:r>
            <a:endParaRPr lang="fa-IR" sz="2000" dirty="0"/>
          </a:p>
          <a:p>
            <a:pPr marL="0" indent="0" algn="r">
              <a:buNone/>
            </a:pPr>
            <a:r>
              <a:rPr lang="fa-IR" sz="2000" dirty="0"/>
              <a:t>شیوه زندگی انسان و فرهنگ او بر اثر یاد گیری متحول شده و تغییر می کند ولی باید دقت کرد که به این تغییر زمانی اتفاق می افتد که اموخته های جدید با دانسته های قبلی پیوندبرقرار کند.</a:t>
            </a:r>
            <a:endParaRPr lang="en-US" sz="2000" dirty="0"/>
          </a:p>
          <a:p>
            <a:pPr marL="0" indent="0" algn="r">
              <a:buNone/>
            </a:pPr>
            <a:endParaRPr lang="en-US" sz="2000" dirty="0">
              <a:solidFill>
                <a:schemeClr val="tx1"/>
              </a:solidFill>
            </a:endParaRPr>
          </a:p>
        </p:txBody>
      </p:sp>
    </p:spTree>
    <p:extLst>
      <p:ext uri="{BB962C8B-B14F-4D97-AF65-F5344CB8AC3E}">
        <p14:creationId xmlns:p14="http://schemas.microsoft.com/office/powerpoint/2010/main" val="39180276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prstClr val="black"/>
                </a:solidFill>
              </a:rPr>
              <a:t>اصول آموزش های ترویجی</a:t>
            </a:r>
            <a:endParaRPr lang="en-US" dirty="0"/>
          </a:p>
        </p:txBody>
      </p:sp>
      <p:sp>
        <p:nvSpPr>
          <p:cNvPr id="3" name="Content Placeholder 2"/>
          <p:cNvSpPr>
            <a:spLocks noGrp="1"/>
          </p:cNvSpPr>
          <p:nvPr>
            <p:ph idx="1"/>
          </p:nvPr>
        </p:nvSpPr>
        <p:spPr/>
        <p:txBody>
          <a:bodyPr>
            <a:normAutofit fontScale="85000" lnSpcReduction="10000"/>
          </a:bodyPr>
          <a:lstStyle/>
          <a:p>
            <a:pPr marL="0" indent="0" algn="r">
              <a:buNone/>
            </a:pPr>
            <a:r>
              <a:rPr lang="fa-IR" dirty="0" smtClean="0"/>
              <a:t>5_ اصل مشارکت</a:t>
            </a:r>
          </a:p>
          <a:p>
            <a:pPr marL="0" indent="0" algn="r">
              <a:buNone/>
            </a:pPr>
            <a:r>
              <a:rPr lang="fa-IR" dirty="0" smtClean="0"/>
              <a:t>برنامه های ترویجی باید به گونه ای طراحی و اجرا شوند که </a:t>
            </a:r>
            <a:r>
              <a:rPr lang="fa-IR" dirty="0" smtClean="0"/>
              <a:t>مشارکت </a:t>
            </a:r>
            <a:r>
              <a:rPr lang="fa-IR" dirty="0" smtClean="0"/>
              <a:t>مردمی در همه مراحل آن وجود داشته باشد.</a:t>
            </a:r>
          </a:p>
          <a:p>
            <a:pPr marL="0" indent="0" algn="r">
              <a:buNone/>
            </a:pPr>
            <a:r>
              <a:rPr lang="fa-IR" dirty="0" smtClean="0"/>
              <a:t>6-اصل یادگیری از طریق عمل: یادگیری زمانی کامل می شود که فراگیر بتواند آموخته های خودرا بکار ببندد.</a:t>
            </a:r>
          </a:p>
          <a:p>
            <a:pPr marL="0" indent="0" algn="r">
              <a:buNone/>
            </a:pPr>
            <a:r>
              <a:rPr lang="fa-IR" dirty="0" smtClean="0"/>
              <a:t>7-اصل آموزش کل خانواده: خانواده رکن اساسی هرجامعه وستایی که اعضای آن در تعامل بالایی با یکدیگر قراردارند.به دلیل این سطح تعامل بالا و مشارکت  همه اعضا در تصمیم گیری در بسیاری از برنامه های ترویجی،آموزش و آگاه سازی همه اعضای خانواده باید مد نظر قرارگیرد.</a:t>
            </a:r>
          </a:p>
          <a:p>
            <a:pPr marL="0" indent="0" algn="r">
              <a:buNone/>
            </a:pPr>
            <a:r>
              <a:rPr lang="fa-IR" dirty="0" smtClean="0"/>
              <a:t>8- اصل رضا مندی:برنامه های ترویجی باید به دنبال ایجاد رضامندی در گرو مخاطب باشد.اگر رضایت کامل مردم در یک برنامه بدیت نیاید آنهادر برنامه های بعدی مشارکت نمی کنند</a:t>
            </a:r>
            <a:r>
              <a:rPr lang="fa-IR" dirty="0" smtClean="0"/>
              <a:t>.</a:t>
            </a:r>
          </a:p>
          <a:p>
            <a:pPr marL="0" indent="0" algn="r">
              <a:buNone/>
            </a:pPr>
            <a:endParaRPr lang="en-US" dirty="0"/>
          </a:p>
        </p:txBody>
      </p:sp>
      <p:sp>
        <p:nvSpPr>
          <p:cNvPr id="4" name="Rectangle 3"/>
          <p:cNvSpPr/>
          <p:nvPr/>
        </p:nvSpPr>
        <p:spPr>
          <a:xfrm>
            <a:off x="5123618"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798770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731" y="978090"/>
            <a:ext cx="8596668" cy="1082722"/>
          </a:xfrm>
        </p:spPr>
        <p:txBody>
          <a:bodyPr/>
          <a:lstStyle/>
          <a:p>
            <a:pPr algn="ctr"/>
            <a:r>
              <a:rPr lang="fa-IR" dirty="0" smtClean="0">
                <a:solidFill>
                  <a:schemeClr val="tx1"/>
                </a:solidFill>
              </a:rPr>
              <a:t>اهداف ترویج کشاورزی.</a:t>
            </a:r>
            <a:endParaRPr lang="en-US" dirty="0">
              <a:solidFill>
                <a:schemeClr val="tx1"/>
              </a:solidFill>
            </a:endParaRPr>
          </a:p>
        </p:txBody>
      </p:sp>
      <p:sp>
        <p:nvSpPr>
          <p:cNvPr id="3" name="Content Placeholder 2"/>
          <p:cNvSpPr>
            <a:spLocks noGrp="1"/>
          </p:cNvSpPr>
          <p:nvPr>
            <p:ph idx="1"/>
          </p:nvPr>
        </p:nvSpPr>
        <p:spPr>
          <a:xfrm>
            <a:off x="1296537" y="2497540"/>
            <a:ext cx="8761862" cy="3835020"/>
          </a:xfrm>
        </p:spPr>
        <p:txBody>
          <a:bodyPr>
            <a:normAutofit/>
          </a:bodyPr>
          <a:lstStyle/>
          <a:p>
            <a:pPr marL="0" indent="0" algn="r">
              <a:buNone/>
            </a:pPr>
            <a:r>
              <a:rPr lang="fa-IR" sz="2000" dirty="0" smtClean="0">
                <a:solidFill>
                  <a:schemeClr val="tx1"/>
                </a:solidFill>
              </a:rPr>
              <a:t>  1_ ایجاد فرصتهای کسب و افزایش در آمد برای توده کشاورزان خرده پا از طریق بهبود بهره وری منابع آنها. این ارتقا بهره وری از راه  بهبود دسترسی </a:t>
            </a:r>
            <a:r>
              <a:rPr lang="fa-IR" sz="2000" dirty="0" smtClean="0">
                <a:solidFill>
                  <a:schemeClr val="tx1"/>
                </a:solidFill>
              </a:rPr>
              <a:t>آنها </a:t>
            </a:r>
            <a:r>
              <a:rPr lang="fa-IR" sz="2000" dirty="0" smtClean="0">
                <a:solidFill>
                  <a:schemeClr val="tx1"/>
                </a:solidFill>
              </a:rPr>
              <a:t>به اطلاعات، نهاد ها، خدمات و بازار جدید و نو مسیر است</a:t>
            </a:r>
            <a:endParaRPr lang="fa-IR" sz="2000" dirty="0">
              <a:solidFill>
                <a:schemeClr val="tx1"/>
              </a:solidFill>
            </a:endParaRPr>
          </a:p>
          <a:p>
            <a:pPr marL="0" indent="0" algn="r">
              <a:buNone/>
            </a:pPr>
            <a:r>
              <a:rPr lang="fa-IR" sz="2000" dirty="0" smtClean="0">
                <a:solidFill>
                  <a:schemeClr val="tx1"/>
                </a:solidFill>
              </a:rPr>
              <a:t>2_مشارکت در توزیع برابر در آمد های کشاورزی از طریق بهبود توزیع منابع موجود در بین کشاورزان خرده پا.</a:t>
            </a:r>
          </a:p>
          <a:p>
            <a:pPr marL="0" indent="0" algn="r">
              <a:buNone/>
            </a:pPr>
            <a:r>
              <a:rPr lang="fa-IR" sz="2000" dirty="0" smtClean="0">
                <a:solidFill>
                  <a:schemeClr val="tx1"/>
                </a:solidFill>
              </a:rPr>
              <a:t>3_سهیم شدن دربرنامه های توسعه جامع روستایی و توسعه کشاورزی</a:t>
            </a:r>
          </a:p>
          <a:p>
            <a:pPr marL="0" indent="0" algn="r">
              <a:buNone/>
            </a:pPr>
            <a:r>
              <a:rPr lang="fa-IR" sz="2000" dirty="0" smtClean="0">
                <a:solidFill>
                  <a:schemeClr val="tx1"/>
                </a:solidFill>
              </a:rPr>
              <a:t>4_ کمک به تولید کنندگان خرده پای کشاورزی  به </a:t>
            </a:r>
            <a:r>
              <a:rPr lang="fa-IR" sz="2000" dirty="0" smtClean="0">
                <a:solidFill>
                  <a:schemeClr val="tx1"/>
                </a:solidFill>
              </a:rPr>
              <a:t>منظور </a:t>
            </a:r>
            <a:r>
              <a:rPr lang="fa-IR" sz="2000" dirty="0" smtClean="0">
                <a:solidFill>
                  <a:schemeClr val="tx1"/>
                </a:solidFill>
              </a:rPr>
              <a:t>سازماندهی خود و فراهم کردن زمینه کشاورزی و طراحی نظام توسعه روستایی مناسب شرایط خودشان.</a:t>
            </a:r>
          </a:p>
        </p:txBody>
      </p:sp>
    </p:spTree>
    <p:extLst>
      <p:ext uri="{BB962C8B-B14F-4D97-AF65-F5344CB8AC3E}">
        <p14:creationId xmlns:p14="http://schemas.microsoft.com/office/powerpoint/2010/main" val="27759602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tx1"/>
                </a:solidFill>
              </a:rPr>
              <a:t>اهداف متعدد و متنوع </a:t>
            </a:r>
            <a:r>
              <a:rPr lang="fa-IR" dirty="0" smtClean="0">
                <a:solidFill>
                  <a:schemeClr val="tx1"/>
                </a:solidFill>
              </a:rPr>
              <a:t>ترویج کشاورزی</a:t>
            </a:r>
            <a:endParaRPr lang="en-US" dirty="0">
              <a:solidFill>
                <a:schemeClr val="tx1"/>
              </a:solidFill>
            </a:endParaRPr>
          </a:p>
        </p:txBody>
      </p:sp>
      <p:sp>
        <p:nvSpPr>
          <p:cNvPr id="3" name="Content Placeholder 2"/>
          <p:cNvSpPr>
            <a:spLocks noGrp="1"/>
          </p:cNvSpPr>
          <p:nvPr>
            <p:ph idx="1"/>
          </p:nvPr>
        </p:nvSpPr>
        <p:spPr>
          <a:xfrm>
            <a:off x="1564438" y="2570022"/>
            <a:ext cx="8596668" cy="4513166"/>
          </a:xfrm>
        </p:spPr>
        <p:txBody>
          <a:bodyPr>
            <a:normAutofit/>
          </a:bodyPr>
          <a:lstStyle/>
          <a:p>
            <a:pPr algn="r"/>
            <a:r>
              <a:rPr lang="fa-IR" sz="2000" dirty="0" smtClean="0">
                <a:solidFill>
                  <a:schemeClr val="tx1"/>
                </a:solidFill>
              </a:rPr>
              <a:t>1_ کمک به کشاورزان در تصمیم گیری</a:t>
            </a:r>
            <a:endParaRPr lang="fa-IR" sz="2000" dirty="0">
              <a:solidFill>
                <a:schemeClr val="tx1"/>
              </a:solidFill>
            </a:endParaRPr>
          </a:p>
          <a:p>
            <a:pPr marL="0" indent="0" algn="r">
              <a:buNone/>
            </a:pPr>
            <a:r>
              <a:rPr lang="fa-IR" sz="2000" dirty="0" smtClean="0">
                <a:solidFill>
                  <a:schemeClr val="tx1"/>
                </a:solidFill>
              </a:rPr>
              <a:t>تصمیم هایی که کشاورزان اتخاذ می کنند بیشتر متاثر از انتظار انها از نتایج آن عمل است. در فرآیند پیچده نظام های بهره برداری، گاهی پیش بینی عواقب حاصل از یک عمل برای کشاورزان دشوار است این شرایط مروج از طریق ارائه دانش و اطلاعات کافی، کشاورزان را نسبت به نتایج احتمالی یک عمل یا اقدام خاص اعم از بگیرند. برای مثال: استفاده از کود های شیمیایی در مرازع دیم می تواند هم باعث افزایش محصول شود،اگر بارندگی کافی، به موقع و با پراکنش مناسب وجود داشته باشیدو هم موجب افزایش  ریسگ گردد، اگر شرایط مذکور موجود نباشد، مروج به کشاورز ریسک باشد در اینجا کشاورز  که بعد از کسب اطلاعات کافی  تصمیم می گیرد. به هر حال مروج نباید نظر خود را به کشاورزان تحمیل کنید.</a:t>
            </a:r>
          </a:p>
          <a:p>
            <a:pPr algn="r">
              <a:buFont typeface="Wingdings" panose="05000000000000000000" pitchFamily="2" charset="2"/>
              <a:buChar char="Ø"/>
            </a:pPr>
            <a:r>
              <a:rPr lang="fa-IR" sz="2000" dirty="0" smtClean="0">
                <a:solidFill>
                  <a:schemeClr val="tx1"/>
                </a:solidFill>
              </a:rPr>
              <a:t>(ادامه صفحه بعد)</a:t>
            </a:r>
            <a:endParaRPr lang="fa-IR" sz="2000" dirty="0">
              <a:solidFill>
                <a:schemeClr val="tx1"/>
              </a:solidFill>
            </a:endParaRPr>
          </a:p>
        </p:txBody>
      </p:sp>
    </p:spTree>
    <p:extLst>
      <p:ext uri="{BB962C8B-B14F-4D97-AF65-F5344CB8AC3E}">
        <p14:creationId xmlns:p14="http://schemas.microsoft.com/office/powerpoint/2010/main" val="6753725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زمانی که مروج احتمال می دهد که کشاورزان تصمیم نامناسب اتخاذ، باید از فنون  پیسر فته ارتباطی  استفده نماید تا بطور غیر مستقیم آنها را از آن اقدام باز دارد.</a:t>
            </a:r>
          </a:p>
          <a:p>
            <a:pPr marL="0" indent="0" algn="r">
              <a:buNone/>
            </a:pPr>
            <a:r>
              <a:rPr lang="fa-IR" sz="2000" dirty="0">
                <a:solidFill>
                  <a:schemeClr val="tx1"/>
                </a:solidFill>
              </a:rPr>
              <a:t> باید توجه </a:t>
            </a:r>
            <a:r>
              <a:rPr lang="fa-IR" sz="2000" dirty="0" smtClean="0">
                <a:solidFill>
                  <a:schemeClr val="tx1"/>
                </a:solidFill>
              </a:rPr>
              <a:t>داشت در یک  موقیعت تصمیم گیری  همه اطلاعات و دانش  در اختیار مروج نیست  بلکه بخشی ازآن  در اختیار زارع است. در این موضوع کمک می کند  تا مروج از طریق باز کردن باب گفتگو و مذاکره، به کشاورز در فرآیند تصمیم گیری کمک کند </a:t>
            </a:r>
          </a:p>
        </p:txBody>
      </p:sp>
    </p:spTree>
    <p:extLst>
      <p:ext uri="{BB962C8B-B14F-4D97-AF65-F5344CB8AC3E}">
        <p14:creationId xmlns:p14="http://schemas.microsoft.com/office/powerpoint/2010/main" val="42057610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2_ ایجاد انگیزه در کشاورزان برای اجرای تصمیم های خود</a:t>
            </a:r>
          </a:p>
          <a:p>
            <a:pPr marL="0" indent="0" algn="r">
              <a:buNone/>
            </a:pPr>
            <a:endParaRPr lang="fa-IR" sz="2000" dirty="0">
              <a:solidFill>
                <a:schemeClr val="tx1"/>
              </a:solidFill>
            </a:endParaRPr>
          </a:p>
          <a:p>
            <a:pPr marL="0" indent="0" algn="r">
              <a:buNone/>
            </a:pPr>
            <a:r>
              <a:rPr lang="fa-IR" sz="2000" dirty="0" smtClean="0">
                <a:solidFill>
                  <a:schemeClr val="tx1"/>
                </a:solidFill>
              </a:rPr>
              <a:t>برای هدایت وکمک به کشاورزان در اتخاذ تصمیم مناسب، نوبت به ایجاد انگیزه  برای اقدام عملی می رسد. مروج با ایجاد انگیزه کشاورزان، آنها برای اجرا تصمیمات خود ترغیب می کند.</a:t>
            </a:r>
            <a:endParaRPr lang="en-US" sz="2000" dirty="0">
              <a:solidFill>
                <a:schemeClr val="tx1"/>
              </a:solidFill>
            </a:endParaRPr>
          </a:p>
        </p:txBody>
      </p:sp>
    </p:spTree>
    <p:extLst>
      <p:ext uri="{BB962C8B-B14F-4D97-AF65-F5344CB8AC3E}">
        <p14:creationId xmlns:p14="http://schemas.microsoft.com/office/powerpoint/2010/main" val="24783595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3_ تغییر رفتار کشاورزان</a:t>
            </a:r>
          </a:p>
          <a:p>
            <a:pPr marL="0" indent="0" algn="r">
              <a:buNone/>
            </a:pPr>
            <a:r>
              <a:rPr lang="fa-IR" sz="2000" dirty="0" smtClean="0">
                <a:solidFill>
                  <a:schemeClr val="tx1"/>
                </a:solidFill>
              </a:rPr>
              <a:t>کشاورزان دارای رفتار حرفه ای خاصی هستند که در صورت تغییر و پویایی می تواند به تحول بخش کشاورزی کمک کند تغییر رفتار کشاورزان در سه بعد دانشی، نگرشی و مهارتی  از اهداف  اساسی ترویج است. برای دستیابی به این هدف مروجان باید آموزش های خاصی در زمینه روانشناسی بزرگسالان وارتباطات انسانی ببیند.</a:t>
            </a:r>
          </a:p>
        </p:txBody>
      </p:sp>
    </p:spTree>
    <p:extLst>
      <p:ext uri="{BB962C8B-B14F-4D97-AF65-F5344CB8AC3E}">
        <p14:creationId xmlns:p14="http://schemas.microsoft.com/office/powerpoint/2010/main" val="13510812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4_ کمک به کشاورزان برای دستیابی به اهداف</a:t>
            </a:r>
          </a:p>
          <a:p>
            <a:pPr marL="0" indent="0" algn="r">
              <a:buNone/>
            </a:pPr>
            <a:r>
              <a:rPr lang="fa-IR" dirty="0" smtClean="0">
                <a:solidFill>
                  <a:schemeClr val="tx1"/>
                </a:solidFill>
              </a:rPr>
              <a:t>مروجان به روشهای زیر به کشاورزان کمک می کنند تا اهداف خود را محقق سازند:</a:t>
            </a:r>
          </a:p>
          <a:p>
            <a:pPr marL="0" indent="0" algn="r">
              <a:buNone/>
            </a:pPr>
            <a:r>
              <a:rPr lang="fa-IR" sz="2000" dirty="0" smtClean="0">
                <a:solidFill>
                  <a:schemeClr val="tx1"/>
                </a:solidFill>
              </a:rPr>
              <a:t>_ارائه توصیه های به موقع در مورد مشکلات.</a:t>
            </a:r>
          </a:p>
          <a:p>
            <a:pPr marL="0" indent="0" algn="r">
              <a:buNone/>
            </a:pPr>
            <a:r>
              <a:rPr lang="fa-IR" sz="2000" dirty="0" smtClean="0">
                <a:solidFill>
                  <a:schemeClr val="tx1"/>
                </a:solidFill>
              </a:rPr>
              <a:t>_در اختیار قرار دادان گزینه های متفاوت انجام عملیات کشاورزی برای افزایش قدرت انتخاب کشاورزان.</a:t>
            </a:r>
          </a:p>
          <a:p>
            <a:pPr marL="0" indent="0" algn="r">
              <a:buNone/>
            </a:pPr>
            <a:r>
              <a:rPr lang="fa-IR" sz="2000" dirty="0" smtClean="0">
                <a:solidFill>
                  <a:schemeClr val="tx1"/>
                </a:solidFill>
              </a:rPr>
              <a:t>_اگاه سازی کشاورزان در انتخاب اهداف خود</a:t>
            </a:r>
          </a:p>
          <a:p>
            <a:pPr marL="0" indent="0" algn="r">
              <a:buNone/>
            </a:pPr>
            <a:r>
              <a:rPr lang="fa-IR" sz="2000" dirty="0" smtClean="0">
                <a:solidFill>
                  <a:schemeClr val="tx1"/>
                </a:solidFill>
              </a:rPr>
              <a:t>_کمک به کشاورزان در تصمیم گیریبه روش نظام مند بصورت فردی یا عضوی از گروه.</a:t>
            </a:r>
          </a:p>
        </p:txBody>
      </p:sp>
    </p:spTree>
    <p:extLst>
      <p:ext uri="{BB962C8B-B14F-4D97-AF65-F5344CB8AC3E}">
        <p14:creationId xmlns:p14="http://schemas.microsoft.com/office/powerpoint/2010/main" val="27760086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5_ سازمان دهی تشکل های مردمی</a:t>
            </a:r>
          </a:p>
          <a:p>
            <a:pPr marL="0" indent="0" algn="r">
              <a:buNone/>
            </a:pPr>
            <a:r>
              <a:rPr lang="fa-IR" sz="2000" dirty="0">
                <a:solidFill>
                  <a:schemeClr val="tx1"/>
                </a:solidFill>
              </a:rPr>
              <a:t> </a:t>
            </a:r>
            <a:r>
              <a:rPr lang="fa-IR" sz="2000" dirty="0" smtClean="0">
                <a:solidFill>
                  <a:schemeClr val="tx1"/>
                </a:solidFill>
              </a:rPr>
              <a:t>در کشور های توسعه یافته به دلیل سطح سواد بالاتر کشاورزان، برخی از تشکل های مردمی بصورت خودجوش شکل گرفته و فعالیت می کنند. درکشور های در حال توسعه یکی از نقش ها یا اهداف ترویج کمک به روستاییان و کشاورزان برای ایجاد این تشکل ها در جهت تحقق اهداف توسعه کشاورزی است.</a:t>
            </a:r>
            <a:endParaRPr lang="en-US" sz="2000" dirty="0">
              <a:solidFill>
                <a:schemeClr val="tx1"/>
              </a:solidFill>
            </a:endParaRPr>
          </a:p>
        </p:txBody>
      </p:sp>
    </p:spTree>
    <p:extLst>
      <p:ext uri="{BB962C8B-B14F-4D97-AF65-F5344CB8AC3E}">
        <p14:creationId xmlns:p14="http://schemas.microsoft.com/office/powerpoint/2010/main" val="41374438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1"/>
                </a:solidFill>
              </a:rPr>
              <a:t>اهداف متعدد و متنوع ترویج کشاورزی</a:t>
            </a:r>
            <a:endParaRPr lang="en-US" dirty="0"/>
          </a:p>
        </p:txBody>
      </p:sp>
      <p:sp>
        <p:nvSpPr>
          <p:cNvPr id="3" name="Content Placeholder 2"/>
          <p:cNvSpPr>
            <a:spLocks noGrp="1"/>
          </p:cNvSpPr>
          <p:nvPr>
            <p:ph idx="1"/>
          </p:nvPr>
        </p:nvSpPr>
        <p:spPr/>
        <p:txBody>
          <a:bodyPr>
            <a:normAutofit/>
          </a:bodyPr>
          <a:lstStyle/>
          <a:p>
            <a:pPr marL="0" indent="0" algn="r">
              <a:buNone/>
            </a:pPr>
            <a:r>
              <a:rPr lang="fa-IR" sz="2000" dirty="0" smtClean="0">
                <a:solidFill>
                  <a:schemeClr val="tx1"/>
                </a:solidFill>
              </a:rPr>
              <a:t>6_ </a:t>
            </a:r>
            <a:r>
              <a:rPr lang="fa-IR" sz="2000" dirty="0" smtClean="0">
                <a:solidFill>
                  <a:schemeClr val="tx1"/>
                </a:solidFill>
              </a:rPr>
              <a:t>آموزش کشاورزان</a:t>
            </a:r>
            <a:r>
              <a:rPr lang="fa-IR" sz="2000" dirty="0" smtClean="0">
                <a:solidFill>
                  <a:schemeClr val="tx1"/>
                </a:solidFill>
              </a:rPr>
              <a:t> </a:t>
            </a:r>
          </a:p>
          <a:p>
            <a:pPr marL="0" indent="0" algn="r">
              <a:buNone/>
            </a:pPr>
            <a:r>
              <a:rPr lang="fa-IR" sz="2000" dirty="0" smtClean="0">
                <a:solidFill>
                  <a:schemeClr val="tx1"/>
                </a:solidFill>
              </a:rPr>
              <a:t>آموزش </a:t>
            </a:r>
            <a:r>
              <a:rPr lang="fa-IR" sz="2000" dirty="0" smtClean="0">
                <a:solidFill>
                  <a:schemeClr val="tx1"/>
                </a:solidFill>
              </a:rPr>
              <a:t>کشاورزان، مهمتر از سایر اهداف ترویج است، زیرا از این طریق است که می توان انتظار تحول در بخش کشاورزی را داشت، کشاورزان از راه آموزش با نواوریها جدید آشنا و برای پذیرش آنها تمایل نشان می دهند. یکی از عواملی که باعث خروج کشاورزان است. این کشاورزان نابرخوردار از آموزش های جدید احساس می کندد که کشاورزی یک بخش سنتی و فاقد </a:t>
            </a:r>
            <a:r>
              <a:rPr lang="fa-IR" sz="2000" dirty="0" smtClean="0">
                <a:solidFill>
                  <a:schemeClr val="tx1"/>
                </a:solidFill>
              </a:rPr>
              <a:t>هرگونه </a:t>
            </a:r>
            <a:r>
              <a:rPr lang="fa-IR" sz="2000" dirty="0" smtClean="0">
                <a:solidFill>
                  <a:schemeClr val="tx1"/>
                </a:solidFill>
              </a:rPr>
              <a:t>پویایی است، بنابراین حرفه مذکور را </a:t>
            </a:r>
            <a:r>
              <a:rPr lang="fa-IR" sz="2000" dirty="0" smtClean="0">
                <a:solidFill>
                  <a:schemeClr val="tx1"/>
                </a:solidFill>
              </a:rPr>
              <a:t>ترک </a:t>
            </a:r>
            <a:r>
              <a:rPr lang="fa-IR" sz="2000" dirty="0" smtClean="0">
                <a:solidFill>
                  <a:schemeClr val="tx1"/>
                </a:solidFill>
              </a:rPr>
              <a:t>می گویند.</a:t>
            </a:r>
            <a:endParaRPr lang="en-US" sz="2000" dirty="0">
              <a:solidFill>
                <a:schemeClr val="tx1"/>
              </a:solidFill>
            </a:endParaRPr>
          </a:p>
        </p:txBody>
      </p:sp>
    </p:spTree>
    <p:extLst>
      <p:ext uri="{BB962C8B-B14F-4D97-AF65-F5344CB8AC3E}">
        <p14:creationId xmlns:p14="http://schemas.microsoft.com/office/powerpoint/2010/main" val="25438257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322</TotalTime>
  <Words>1005</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 Compset</vt:lpstr>
      <vt:lpstr>Garamond</vt:lpstr>
      <vt:lpstr>Times New Roman</vt:lpstr>
      <vt:lpstr>Wingdings</vt:lpstr>
      <vt:lpstr>Organic</vt:lpstr>
      <vt:lpstr>بسم الله الرحمن الرحیم</vt:lpstr>
      <vt:lpstr>اهداف ترویج کشاورزی.</vt:lpstr>
      <vt:lpstr>اهداف متعدد و متنوع ترویج کشاورزی</vt:lpstr>
      <vt:lpstr>اهداف متعدد و متنوع ترویج کشاورزی</vt:lpstr>
      <vt:lpstr>اهداف متعدد و متنوع ترویج کشاورزی</vt:lpstr>
      <vt:lpstr>اهداف متعدد و متنوع ترویج کشاورزی</vt:lpstr>
      <vt:lpstr>اهداف متعدد و متنوع ترویج کشاورزی</vt:lpstr>
      <vt:lpstr>اهداف متعدد و متنوع ترویج کشاورزی</vt:lpstr>
      <vt:lpstr>اهداف متعدد و متنوع ترویج کشاورزی</vt:lpstr>
      <vt:lpstr>اصول آموزش های ترویجی</vt:lpstr>
      <vt:lpstr>اصول آموزش های ترویجی</vt:lpstr>
      <vt:lpstr>اصول آموزش های ترویجی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زندگی نامه سردار شهید سپهبد حاج قاسم سلیمانی </dc:title>
  <dc:creator>sa</dc:creator>
  <cp:lastModifiedBy>sa</cp:lastModifiedBy>
  <cp:revision>91</cp:revision>
  <dcterms:created xsi:type="dcterms:W3CDTF">2020-01-07T08:08:55Z</dcterms:created>
  <dcterms:modified xsi:type="dcterms:W3CDTF">2020-03-18T19:58:34Z</dcterms:modified>
</cp:coreProperties>
</file>